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jpeg" ContentType="image/jpeg"/>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116.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5.xml" ContentType="application/vnd.openxmlformats-officedocument.presentationml.slide+xml"/>
  <Override PartName="/ppt/slides/slide117.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56.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54.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1.xml" ContentType="application/vnd.openxmlformats-officedocument.presentationml.slide+xml"/>
  <Override PartName="/ppt/slides/slide43.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37.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1.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handoutMasterIdLst>
    <p:handoutMasterId r:id="rId120"/>
  </p:handoutMasterIdLst>
  <p:sldIdLst>
    <p:sldId id="256" r:id="rId2"/>
    <p:sldId id="257" r:id="rId3"/>
    <p:sldId id="258" r:id="rId4"/>
    <p:sldId id="259" r:id="rId5"/>
    <p:sldId id="268" r:id="rId6"/>
    <p:sldId id="375" r:id="rId7"/>
    <p:sldId id="355" r:id="rId8"/>
    <p:sldId id="356" r:id="rId9"/>
    <p:sldId id="269" r:id="rId10"/>
    <p:sldId id="276" r:id="rId11"/>
    <p:sldId id="280" r:id="rId12"/>
    <p:sldId id="284" r:id="rId13"/>
    <p:sldId id="376" r:id="rId14"/>
    <p:sldId id="328" r:id="rId15"/>
    <p:sldId id="357" r:id="rId16"/>
    <p:sldId id="358" r:id="rId17"/>
    <p:sldId id="285" r:id="rId18"/>
    <p:sldId id="330" r:id="rId19"/>
    <p:sldId id="329" r:id="rId20"/>
    <p:sldId id="287" r:id="rId21"/>
    <p:sldId id="377" r:id="rId22"/>
    <p:sldId id="264" r:id="rId23"/>
    <p:sldId id="311" r:id="rId24"/>
    <p:sldId id="331" r:id="rId25"/>
    <p:sldId id="359" r:id="rId26"/>
    <p:sldId id="360" r:id="rId27"/>
    <p:sldId id="332" r:id="rId28"/>
    <p:sldId id="333" r:id="rId29"/>
    <p:sldId id="288" r:id="rId30"/>
    <p:sldId id="289" r:id="rId31"/>
    <p:sldId id="383" r:id="rId32"/>
    <p:sldId id="384" r:id="rId33"/>
    <p:sldId id="290" r:id="rId34"/>
    <p:sldId id="385" r:id="rId35"/>
    <p:sldId id="386" r:id="rId36"/>
    <p:sldId id="293" r:id="rId37"/>
    <p:sldId id="286" r:id="rId38"/>
    <p:sldId id="334" r:id="rId39"/>
    <p:sldId id="361" r:id="rId40"/>
    <p:sldId id="362" r:id="rId41"/>
    <p:sldId id="335" r:id="rId42"/>
    <p:sldId id="336" r:id="rId43"/>
    <p:sldId id="292" r:id="rId44"/>
    <p:sldId id="291" r:id="rId45"/>
    <p:sldId id="378" r:id="rId46"/>
    <p:sldId id="309" r:id="rId47"/>
    <p:sldId id="317" r:id="rId48"/>
    <p:sldId id="318" r:id="rId49"/>
    <p:sldId id="337" r:id="rId50"/>
    <p:sldId id="363" r:id="rId51"/>
    <p:sldId id="364" r:id="rId52"/>
    <p:sldId id="296" r:id="rId53"/>
    <p:sldId id="339" r:id="rId54"/>
    <p:sldId id="338" r:id="rId55"/>
    <p:sldId id="295" r:id="rId56"/>
    <p:sldId id="387" r:id="rId57"/>
    <p:sldId id="388" r:id="rId58"/>
    <p:sldId id="389" r:id="rId59"/>
    <p:sldId id="390" r:id="rId60"/>
    <p:sldId id="391" r:id="rId61"/>
    <p:sldId id="294" r:id="rId62"/>
    <p:sldId id="297" r:id="rId63"/>
    <p:sldId id="392" r:id="rId64"/>
    <p:sldId id="393" r:id="rId65"/>
    <p:sldId id="379" r:id="rId66"/>
    <p:sldId id="319" r:id="rId67"/>
    <p:sldId id="320" r:id="rId68"/>
    <p:sldId id="340" r:id="rId69"/>
    <p:sldId id="365" r:id="rId70"/>
    <p:sldId id="366" r:id="rId71"/>
    <p:sldId id="341" r:id="rId72"/>
    <p:sldId id="342" r:id="rId73"/>
    <p:sldId id="298" r:id="rId74"/>
    <p:sldId id="299" r:id="rId75"/>
    <p:sldId id="394" r:id="rId76"/>
    <p:sldId id="321" r:id="rId77"/>
    <p:sldId id="322" r:id="rId78"/>
    <p:sldId id="343" r:id="rId79"/>
    <p:sldId id="367" r:id="rId80"/>
    <p:sldId id="368" r:id="rId81"/>
    <p:sldId id="344" r:id="rId82"/>
    <p:sldId id="345" r:id="rId83"/>
    <p:sldId id="300" r:id="rId84"/>
    <p:sldId id="323" r:id="rId85"/>
    <p:sldId id="324" r:id="rId86"/>
    <p:sldId id="346" r:id="rId87"/>
    <p:sldId id="369" r:id="rId88"/>
    <p:sldId id="370" r:id="rId89"/>
    <p:sldId id="347" r:id="rId90"/>
    <p:sldId id="348" r:id="rId91"/>
    <p:sldId id="301" r:id="rId92"/>
    <p:sldId id="302" r:id="rId93"/>
    <p:sldId id="325" r:id="rId94"/>
    <p:sldId id="326" r:id="rId95"/>
    <p:sldId id="310" r:id="rId96"/>
    <p:sldId id="349" r:id="rId97"/>
    <p:sldId id="371" r:id="rId98"/>
    <p:sldId id="372" r:id="rId99"/>
    <p:sldId id="350" r:id="rId100"/>
    <p:sldId id="351" r:id="rId101"/>
    <p:sldId id="303" r:id="rId102"/>
    <p:sldId id="304" r:id="rId103"/>
    <p:sldId id="352" r:id="rId104"/>
    <p:sldId id="373" r:id="rId105"/>
    <p:sldId id="374" r:id="rId106"/>
    <p:sldId id="353" r:id="rId107"/>
    <p:sldId id="354" r:id="rId108"/>
    <p:sldId id="305" r:id="rId109"/>
    <p:sldId id="275" r:id="rId110"/>
    <p:sldId id="327" r:id="rId111"/>
    <p:sldId id="273" r:id="rId112"/>
    <p:sldId id="267" r:id="rId113"/>
    <p:sldId id="380" r:id="rId114"/>
    <p:sldId id="381" r:id="rId115"/>
    <p:sldId id="382" r:id="rId116"/>
    <p:sldId id="265" r:id="rId117"/>
    <p:sldId id="283"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0" autoAdjust="0"/>
    <p:restoredTop sz="94660"/>
  </p:normalViewPr>
  <p:slideViewPr>
    <p:cSldViewPr>
      <p:cViewPr varScale="1">
        <p:scale>
          <a:sx n="72" d="100"/>
          <a:sy n="72" d="100"/>
        </p:scale>
        <p:origin x="-1110" y="-10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12/23/2020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 xmlns:p14="http://schemas.microsoft.com/office/powerpoint/2010/main" val="332940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12/23/2020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 xmlns:p14="http://schemas.microsoft.com/office/powerpoint/2010/main" val="758748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 xmlns:p14="http://schemas.microsoft.com/office/powerpoint/2010/main" val="2056430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96</a:t>
            </a:fld>
            <a:endParaRPr lang="en-US"/>
          </a:p>
        </p:txBody>
      </p:sp>
    </p:spTree>
    <p:extLst>
      <p:ext uri="{BB962C8B-B14F-4D97-AF65-F5344CB8AC3E}">
        <p14:creationId xmlns="" xmlns:p14="http://schemas.microsoft.com/office/powerpoint/2010/main" val="159735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103</a:t>
            </a:fld>
            <a:endParaRPr lang="en-US"/>
          </a:p>
        </p:txBody>
      </p:sp>
    </p:spTree>
    <p:extLst>
      <p:ext uri="{BB962C8B-B14F-4D97-AF65-F5344CB8AC3E}">
        <p14:creationId xmlns="" xmlns:p14="http://schemas.microsoft.com/office/powerpoint/2010/main" val="142494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 xmlns:p14="http://schemas.microsoft.com/office/powerpoint/2010/main" val="863755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14</a:t>
            </a:fld>
            <a:endParaRPr lang="en-US"/>
          </a:p>
        </p:txBody>
      </p:sp>
    </p:spTree>
    <p:extLst>
      <p:ext uri="{BB962C8B-B14F-4D97-AF65-F5344CB8AC3E}">
        <p14:creationId xmlns="" xmlns:p14="http://schemas.microsoft.com/office/powerpoint/2010/main" val="129004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24</a:t>
            </a:fld>
            <a:endParaRPr lang="en-US"/>
          </a:p>
        </p:txBody>
      </p:sp>
    </p:spTree>
    <p:extLst>
      <p:ext uri="{BB962C8B-B14F-4D97-AF65-F5344CB8AC3E}">
        <p14:creationId xmlns="" xmlns:p14="http://schemas.microsoft.com/office/powerpoint/2010/main" val="3299939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38</a:t>
            </a:fld>
            <a:endParaRPr lang="en-US"/>
          </a:p>
        </p:txBody>
      </p:sp>
    </p:spTree>
    <p:extLst>
      <p:ext uri="{BB962C8B-B14F-4D97-AF65-F5344CB8AC3E}">
        <p14:creationId xmlns="" xmlns:p14="http://schemas.microsoft.com/office/powerpoint/2010/main" val="2413813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49</a:t>
            </a:fld>
            <a:endParaRPr lang="en-US"/>
          </a:p>
        </p:txBody>
      </p:sp>
    </p:spTree>
    <p:extLst>
      <p:ext uri="{BB962C8B-B14F-4D97-AF65-F5344CB8AC3E}">
        <p14:creationId xmlns="" xmlns:p14="http://schemas.microsoft.com/office/powerpoint/2010/main" val="4045047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68</a:t>
            </a:fld>
            <a:endParaRPr lang="en-US"/>
          </a:p>
        </p:txBody>
      </p:sp>
    </p:spTree>
    <p:extLst>
      <p:ext uri="{BB962C8B-B14F-4D97-AF65-F5344CB8AC3E}">
        <p14:creationId xmlns="" xmlns:p14="http://schemas.microsoft.com/office/powerpoint/2010/main" val="3289065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78</a:t>
            </a:fld>
            <a:endParaRPr lang="en-US"/>
          </a:p>
        </p:txBody>
      </p:sp>
    </p:spTree>
    <p:extLst>
      <p:ext uri="{BB962C8B-B14F-4D97-AF65-F5344CB8AC3E}">
        <p14:creationId xmlns="" xmlns:p14="http://schemas.microsoft.com/office/powerpoint/2010/main" val="411457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86</a:t>
            </a:fld>
            <a:endParaRPr lang="en-US"/>
          </a:p>
        </p:txBody>
      </p:sp>
    </p:spTree>
    <p:extLst>
      <p:ext uri="{BB962C8B-B14F-4D97-AF65-F5344CB8AC3E}">
        <p14:creationId xmlns="" xmlns:p14="http://schemas.microsoft.com/office/powerpoint/2010/main" val="170941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B7441B-5B93-4A3E-BE27-4F49BC5B71BD}" type="datetime1">
              <a:rPr lang="en-US" smtClean="0"/>
              <a:pPr/>
              <a:t>12/23/2020</a:t>
            </a:fld>
            <a:endParaRPr lang="en-US"/>
          </a:p>
        </p:txBody>
      </p:sp>
      <p:sp>
        <p:nvSpPr>
          <p:cNvPr id="5" name="Footer Placeholder 4"/>
          <p:cNvSpPr>
            <a:spLocks noGrp="1"/>
          </p:cNvSpPr>
          <p:nvPr>
            <p:ph type="ftr" sz="quarter" idx="11"/>
          </p:nvPr>
        </p:nvSpPr>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6C1D1-603F-4996-BF39-B02E01E1D243}" type="datetime1">
              <a:rPr lang="en-US" smtClean="0"/>
              <a:pPr/>
              <a:t>12/23/2020</a:t>
            </a:fld>
            <a:endParaRPr lang="en-US"/>
          </a:p>
        </p:txBody>
      </p:sp>
      <p:sp>
        <p:nvSpPr>
          <p:cNvPr id="5" name="Footer Placeholder 4"/>
          <p:cNvSpPr>
            <a:spLocks noGrp="1"/>
          </p:cNvSpPr>
          <p:nvPr>
            <p:ph type="ftr" sz="quarter" idx="11"/>
          </p:nvPr>
        </p:nvSpPr>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1872C8-17A1-428D-B72B-B8403D72B59D}" type="datetime1">
              <a:rPr lang="en-US" smtClean="0"/>
              <a:pPr/>
              <a:t>12/23/2020</a:t>
            </a:fld>
            <a:endParaRPr lang="en-US"/>
          </a:p>
        </p:txBody>
      </p:sp>
      <p:sp>
        <p:nvSpPr>
          <p:cNvPr id="5" name="Footer Placeholder 4"/>
          <p:cNvSpPr>
            <a:spLocks noGrp="1"/>
          </p:cNvSpPr>
          <p:nvPr>
            <p:ph type="ftr" sz="quarter" idx="11"/>
          </p:nvPr>
        </p:nvSpPr>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4B6F82-9359-44F4-AE27-825313AD17E2}" type="datetime1">
              <a:rPr lang="en-US" smtClean="0"/>
              <a:pPr/>
              <a:t>12/23/2020</a:t>
            </a:fld>
            <a:endParaRPr lang="en-US"/>
          </a:p>
        </p:txBody>
      </p:sp>
      <p:sp>
        <p:nvSpPr>
          <p:cNvPr id="5" name="Footer Placeholder 4"/>
          <p:cNvSpPr>
            <a:spLocks noGrp="1"/>
          </p:cNvSpPr>
          <p:nvPr>
            <p:ph type="ftr" sz="quarter" idx="11"/>
          </p:nvPr>
        </p:nvSpPr>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B399C5-497B-40AD-AAA8-34D1C221830E}" type="datetime1">
              <a:rPr lang="en-US" smtClean="0"/>
              <a:pPr/>
              <a:t>12/23/2020</a:t>
            </a:fld>
            <a:endParaRPr lang="en-US"/>
          </a:p>
        </p:txBody>
      </p:sp>
      <p:sp>
        <p:nvSpPr>
          <p:cNvPr id="5" name="Footer Placeholder 4"/>
          <p:cNvSpPr>
            <a:spLocks noGrp="1"/>
          </p:cNvSpPr>
          <p:nvPr>
            <p:ph type="ftr" sz="quarter" idx="11"/>
          </p:nvPr>
        </p:nvSpPr>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23DB58-BC14-458F-AB6B-9116040E2EEF}" type="datetime1">
              <a:rPr lang="en-US" smtClean="0"/>
              <a:pPr/>
              <a:t>12/23/2020</a:t>
            </a:fld>
            <a:endParaRPr lang="en-US"/>
          </a:p>
        </p:txBody>
      </p:sp>
      <p:sp>
        <p:nvSpPr>
          <p:cNvPr id="6" name="Footer Placeholder 5"/>
          <p:cNvSpPr>
            <a:spLocks noGrp="1"/>
          </p:cNvSpPr>
          <p:nvPr>
            <p:ph type="ftr" sz="quarter" idx="11"/>
          </p:nvPr>
        </p:nvSpPr>
        <p:spPr/>
        <p:txBody>
          <a:bodyPr/>
          <a:lstStyle/>
          <a:p>
            <a:r>
              <a:rPr lang="en-US" smtClean="0"/>
              <a:t>Anurag Tyagi                Physics (KAS-101/201)                         Unit-I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008A63-6251-41D3-91B9-59AC1C260108}" type="datetime1">
              <a:rPr lang="en-US" smtClean="0"/>
              <a:pPr/>
              <a:t>12/23/2020</a:t>
            </a:fld>
            <a:endParaRPr lang="en-US"/>
          </a:p>
        </p:txBody>
      </p:sp>
      <p:sp>
        <p:nvSpPr>
          <p:cNvPr id="8" name="Footer Placeholder 7"/>
          <p:cNvSpPr>
            <a:spLocks noGrp="1"/>
          </p:cNvSpPr>
          <p:nvPr>
            <p:ph type="ftr" sz="quarter" idx="11"/>
          </p:nvPr>
        </p:nvSpPr>
        <p:spPr/>
        <p:txBody>
          <a:bodyPr/>
          <a:lstStyle/>
          <a:p>
            <a:r>
              <a:rPr lang="en-US" smtClean="0"/>
              <a:t>Anurag Tyagi                Physics (KAS-101/201)                         Unit-I</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39ABC9-7155-4FFA-95BD-970D286B8D91}" type="datetime1">
              <a:rPr lang="en-US" smtClean="0"/>
              <a:pPr/>
              <a:t>12/23/2020</a:t>
            </a:fld>
            <a:endParaRPr lang="en-US"/>
          </a:p>
        </p:txBody>
      </p:sp>
      <p:sp>
        <p:nvSpPr>
          <p:cNvPr id="4" name="Footer Placeholder 3"/>
          <p:cNvSpPr>
            <a:spLocks noGrp="1"/>
          </p:cNvSpPr>
          <p:nvPr>
            <p:ph type="ftr" sz="quarter" idx="11"/>
          </p:nvPr>
        </p:nvSpPr>
        <p:spPr/>
        <p:txBody>
          <a:bodyPr/>
          <a:lstStyle/>
          <a:p>
            <a:r>
              <a:rPr lang="en-US" smtClean="0"/>
              <a:t>Anurag Tyagi                Physics (KAS-101/201)                         Unit-I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86E63-F947-4AA1-B2ED-9B57FDAB10CF}" type="datetime1">
              <a:rPr lang="en-US" smtClean="0"/>
              <a:pPr/>
              <a:t>12/23/2020</a:t>
            </a:fld>
            <a:endParaRPr lang="en-US"/>
          </a:p>
        </p:txBody>
      </p:sp>
      <p:sp>
        <p:nvSpPr>
          <p:cNvPr id="3" name="Footer Placeholder 2"/>
          <p:cNvSpPr>
            <a:spLocks noGrp="1"/>
          </p:cNvSpPr>
          <p:nvPr>
            <p:ph type="ftr" sz="quarter" idx="11"/>
          </p:nvPr>
        </p:nvSpPr>
        <p:spPr/>
        <p:txBody>
          <a:bodyPr/>
          <a:lstStyle/>
          <a:p>
            <a:r>
              <a:rPr lang="en-US" smtClean="0"/>
              <a:t>Anurag Tyagi                Physics (KAS-101/201)                         Unit-I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EBEE7A-6A81-4F00-B9A5-9E9A0E404C7C}" type="datetime1">
              <a:rPr lang="en-US" smtClean="0"/>
              <a:pPr/>
              <a:t>12/23/2020</a:t>
            </a:fld>
            <a:endParaRPr lang="en-US"/>
          </a:p>
        </p:txBody>
      </p:sp>
      <p:sp>
        <p:nvSpPr>
          <p:cNvPr id="6" name="Footer Placeholder 5"/>
          <p:cNvSpPr>
            <a:spLocks noGrp="1"/>
          </p:cNvSpPr>
          <p:nvPr>
            <p:ph type="ftr" sz="quarter" idx="11"/>
          </p:nvPr>
        </p:nvSpPr>
        <p:spPr/>
        <p:txBody>
          <a:bodyPr/>
          <a:lstStyle/>
          <a:p>
            <a:r>
              <a:rPr lang="en-US" smtClean="0"/>
              <a:t>Anurag Tyagi                Physics (KAS-101/201)                         Unit-I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388318-8C9B-447D-A67F-99DFEADDE77A}" type="datetime1">
              <a:rPr lang="en-US" smtClean="0"/>
              <a:pPr/>
              <a:t>12/23/2020</a:t>
            </a:fld>
            <a:endParaRPr lang="en-US"/>
          </a:p>
        </p:txBody>
      </p:sp>
      <p:sp>
        <p:nvSpPr>
          <p:cNvPr id="6" name="Footer Placeholder 5"/>
          <p:cNvSpPr>
            <a:spLocks noGrp="1"/>
          </p:cNvSpPr>
          <p:nvPr>
            <p:ph type="ftr" sz="quarter" idx="11"/>
          </p:nvPr>
        </p:nvSpPr>
        <p:spPr/>
        <p:txBody>
          <a:bodyPr/>
          <a:lstStyle/>
          <a:p>
            <a:r>
              <a:rPr lang="en-US" smtClean="0"/>
              <a:t>Anurag Tyagi                Physics (KAS-101/201)                         Unit-I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0D853-0AB0-4914-A1D9-D55A13B1C49B}" type="datetime1">
              <a:rPr lang="en-US" smtClean="0"/>
              <a:pPr/>
              <a:t>12/23/2020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Anurag Tyagi                Physics (KAS-101/201)                         Unit-I</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youtube.com/watch?v=lzBKlY4f1XA&amp;list=PL10WTjZXSIlHKMnU4UCxpPsH-yAf_n1O6&amp;index=11"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p4"/><Relationship Id="rId1" Type="http://schemas.openxmlformats.org/officeDocument/2006/relationships/vmlDrawing" Target="../drawings/vmlDrawing3.vml"/><Relationship Id="rId6" Type="http://schemas.microsoft.com/office/2007/relationships/media" Target="../media/media1.mp4"/><Relationship Id="rId5" Type="http://schemas.openxmlformats.org/officeDocument/2006/relationships/oleObject" Target="../embeddings/oleObject5.bin"/><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0.bin"/></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4.gif"/><Relationship Id="rId4" Type="http://schemas.openxmlformats.org/officeDocument/2006/relationships/oleObject" Target="../embeddings/oleObject11.bin"/></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6.gif"/><Relationship Id="rId4" Type="http://schemas.openxmlformats.org/officeDocument/2006/relationships/oleObject" Target="../embeddings/oleObject12.bin"/></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3.bin"/></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14.bin"/><Relationship Id="rId4" Type="http://schemas.openxmlformats.org/officeDocument/2006/relationships/image" Target="../media/image35.gif"/></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15.bin"/></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- 1</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4CD77BE8-3949-447C-A696-1F63C2B186BD}"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438400"/>
            <a:ext cx="8229600" cy="1447799"/>
          </a:xfrm>
        </p:spPr>
        <p:txBody>
          <a:bodyPr/>
          <a:lstStyle/>
          <a:p>
            <a:r>
              <a:rPr lang="en-US" sz="2600" b="1" dirty="0" smtClean="0"/>
              <a:t>Introduction</a:t>
            </a:r>
          </a:p>
          <a:p>
            <a:endParaRPr lang="en-US" sz="2600" b="1" dirty="0" smtClean="0"/>
          </a:p>
          <a:p>
            <a:r>
              <a:rPr lang="en-US" sz="2600" b="1" dirty="0" smtClean="0"/>
              <a:t>Inertial and Non-inertial frames of reference</a:t>
            </a:r>
          </a:p>
          <a:p>
            <a:endParaRPr lang="en-US" dirty="0"/>
          </a:p>
        </p:txBody>
      </p:sp>
      <p:sp>
        <p:nvSpPr>
          <p:cNvPr id="4" name="Date Placeholder 3"/>
          <p:cNvSpPr>
            <a:spLocks noGrp="1"/>
          </p:cNvSpPr>
          <p:nvPr>
            <p:ph type="dt" sz="half" idx="10"/>
          </p:nvPr>
        </p:nvSpPr>
        <p:spPr/>
        <p:txBody>
          <a:bodyPr/>
          <a:lstStyle/>
          <a:p>
            <a:fld id="{8FD3AAD6-0556-4F6D-A1B3-6AF6436E4886}"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Today’s Lecture</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458200" cy="1676400"/>
          </a:xfrm>
        </p:spPr>
        <p:txBody>
          <a:bodyPr>
            <a:noAutofit/>
          </a:bodyPr>
          <a:lstStyle/>
          <a:p>
            <a:r>
              <a:rPr lang="en-US" sz="2400" b="1" dirty="0" smtClean="0">
                <a:solidFill>
                  <a:srgbClr val="7030A0"/>
                </a:solidFill>
                <a:latin typeface="Arial" panose="020B0604020202020204" pitchFamily="34" charset="0"/>
                <a:cs typeface="Arial" panose="020B0604020202020204" pitchFamily="34" charset="0"/>
              </a:rPr>
              <a:t>Einstein’s mass energy relation</a:t>
            </a:r>
          </a:p>
          <a:p>
            <a:endParaRPr lang="en-US" sz="2400" b="1" dirty="0">
              <a:solidFill>
                <a:srgbClr val="7030A0"/>
              </a:solidFill>
              <a:latin typeface="Arial" panose="020B0604020202020204" pitchFamily="34" charset="0"/>
              <a:cs typeface="Arial" panose="020B0604020202020204" pitchFamily="34" charset="0"/>
            </a:endParaRPr>
          </a:p>
          <a:p>
            <a:r>
              <a:rPr lang="en-US" sz="2400" b="1" dirty="0" smtClean="0">
                <a:solidFill>
                  <a:srgbClr val="FF0000"/>
                </a:solidFill>
                <a:latin typeface="Arial" panose="020B0604020202020204" pitchFamily="34" charset="0"/>
                <a:cs typeface="Arial" panose="020B0604020202020204" pitchFamily="34" charset="0"/>
              </a:rPr>
              <a:t>Concept of rest mass </a:t>
            </a:r>
          </a:p>
          <a:p>
            <a:endParaRPr lang="en-US" sz="24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6A6232A0-8C84-49D7-83BE-DC3C5CB65CAB}"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Today’s Lecture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7499498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39165E-8118-4520-BF35-7A52E20146AA}"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136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Mass </a:t>
            </a:r>
            <a:r>
              <a:rPr lang="en-US" sz="3200" dirty="0" smtClean="0"/>
              <a:t>Energy </a:t>
            </a:r>
            <a:r>
              <a:rPr lang="en-US" sz="3200" dirty="0"/>
              <a:t>equivalence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0" name="Picture 10" descr="http://image.slidesharecdn.com/pptdjy20112-topic7and13nuclearreactions-120116184543-phpapp01/95/ppt-djy-2011-2-topic-7-and-13-nuclear-reactions-8-728.jpg?cb=1326739703"/>
          <p:cNvPicPr>
            <a:picLocks noGrp="1" noChangeAspect="1" noChangeArrowheads="1"/>
          </p:cNvPicPr>
          <p:nvPr>
            <p:ph idx="1"/>
          </p:nvPr>
        </p:nvPicPr>
        <p:blipFill>
          <a:blip r:embed="rId3" cstate="print"/>
          <a:srcRect/>
          <a:stretch>
            <a:fillRect/>
          </a:stretch>
        </p:blipFill>
        <p:spPr bwMode="auto">
          <a:xfrm>
            <a:off x="1524000" y="1069191"/>
            <a:ext cx="6613425" cy="4960069"/>
          </a:xfrm>
          <a:prstGeom prst="rect">
            <a:avLst/>
          </a:prstGeom>
          <a:noFill/>
        </p:spPr>
      </p:pic>
    </p:spTree>
    <p:extLst>
      <p:ext uri="{BB962C8B-B14F-4D97-AF65-F5344CB8AC3E}">
        <p14:creationId xmlns="" xmlns:p14="http://schemas.microsoft.com/office/powerpoint/2010/main" val="341452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F35DBA8-1010-43C8-9FC6-D26A27C39DBF}"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136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Concept of Rest mass of Photon</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Content Placeholder 2"/>
          <p:cNvSpPr>
            <a:spLocks noGrp="1"/>
          </p:cNvSpPr>
          <p:nvPr>
            <p:ph idx="1"/>
          </p:nvPr>
        </p:nvSpPr>
        <p:spPr/>
        <p:txBody>
          <a:bodyPr/>
          <a:lstStyle/>
          <a:p>
            <a:r>
              <a:rPr lang="en-US" sz="2600" b="1" dirty="0" smtClean="0">
                <a:solidFill>
                  <a:srgbClr val="C00000"/>
                </a:solidFill>
              </a:rPr>
              <a:t>From variation of mass relation</a:t>
            </a:r>
            <a:r>
              <a:rPr lang="en-US" dirty="0" smtClean="0">
                <a:solidFill>
                  <a:srgbClr val="C00000"/>
                </a:solidFill>
              </a:rPr>
              <a:t>:</a:t>
            </a:r>
          </a:p>
          <a:p>
            <a:endParaRPr lang="en-US" dirty="0" smtClean="0"/>
          </a:p>
          <a:p>
            <a:endParaRPr lang="en-US" dirty="0" smtClean="0"/>
          </a:p>
          <a:p>
            <a:endParaRPr lang="en-US" dirty="0" smtClean="0"/>
          </a:p>
          <a:p>
            <a:r>
              <a:rPr lang="en-US" sz="2600" b="1" dirty="0" smtClean="0">
                <a:solidFill>
                  <a:schemeClr val="accent1">
                    <a:lumMod val="75000"/>
                  </a:schemeClr>
                </a:solidFill>
              </a:rPr>
              <a:t>Rest mass of Photon</a:t>
            </a:r>
          </a:p>
          <a:p>
            <a:endParaRPr lang="en-US" dirty="0" smtClean="0"/>
          </a:p>
          <a:p>
            <a:r>
              <a:rPr lang="en-US" sz="2600" b="1" dirty="0" smtClean="0">
                <a:solidFill>
                  <a:schemeClr val="accent3">
                    <a:lumMod val="75000"/>
                  </a:schemeClr>
                </a:solidFill>
              </a:rPr>
              <a:t>For photon v=c  </a:t>
            </a:r>
          </a:p>
          <a:p>
            <a:pPr>
              <a:buNone/>
            </a:pPr>
            <a:endParaRPr lang="en-US" dirty="0"/>
          </a:p>
        </p:txBody>
      </p:sp>
      <p:graphicFrame>
        <p:nvGraphicFramePr>
          <p:cNvPr id="11" name="Object 10"/>
          <p:cNvGraphicFramePr>
            <a:graphicFrameLocks noChangeAspect="1"/>
          </p:cNvGraphicFramePr>
          <p:nvPr>
            <p:extLst>
              <p:ext uri="{D42A27DB-BD31-4B8C-83A1-F6EECF244321}">
                <p14:modId xmlns="" xmlns:p14="http://schemas.microsoft.com/office/powerpoint/2010/main" val="3758497909"/>
              </p:ext>
            </p:extLst>
          </p:nvPr>
        </p:nvGraphicFramePr>
        <p:xfrm>
          <a:off x="4119039" y="2447897"/>
          <a:ext cx="1885680" cy="1300170"/>
        </p:xfrm>
        <a:graphic>
          <a:graphicData uri="http://schemas.openxmlformats.org/presentationml/2006/ole">
            <p:oleObj spid="_x0000_s12497" name="Equation" r:id="rId4" imgW="838200" imgH="647700" progId="">
              <p:embed/>
            </p:oleObj>
          </a:graphicData>
        </a:graphic>
      </p:graphicFrame>
      <p:graphicFrame>
        <p:nvGraphicFramePr>
          <p:cNvPr id="12" name="Object 3"/>
          <p:cNvGraphicFramePr>
            <a:graphicFrameLocks noChangeAspect="1"/>
          </p:cNvGraphicFramePr>
          <p:nvPr>
            <p:extLst>
              <p:ext uri="{D42A27DB-BD31-4B8C-83A1-F6EECF244321}">
                <p14:modId xmlns="" xmlns:p14="http://schemas.microsoft.com/office/powerpoint/2010/main" val="3182779156"/>
              </p:ext>
            </p:extLst>
          </p:nvPr>
        </p:nvGraphicFramePr>
        <p:xfrm>
          <a:off x="4053681" y="3946369"/>
          <a:ext cx="1951038" cy="911225"/>
        </p:xfrm>
        <a:graphic>
          <a:graphicData uri="http://schemas.openxmlformats.org/presentationml/2006/ole">
            <p:oleObj spid="_x0000_s12498" name="Equation" r:id="rId5" imgW="977900" imgH="457200" progId="">
              <p:embed/>
            </p:oleObj>
          </a:graphicData>
        </a:graphic>
      </p:graphicFrame>
      <p:graphicFrame>
        <p:nvGraphicFramePr>
          <p:cNvPr id="13" name="Object 5"/>
          <p:cNvGraphicFramePr>
            <a:graphicFrameLocks noChangeAspect="1"/>
          </p:cNvGraphicFramePr>
          <p:nvPr>
            <p:extLst>
              <p:ext uri="{D42A27DB-BD31-4B8C-83A1-F6EECF244321}">
                <p14:modId xmlns="" xmlns:p14="http://schemas.microsoft.com/office/powerpoint/2010/main" val="1941668657"/>
              </p:ext>
            </p:extLst>
          </p:nvPr>
        </p:nvGraphicFramePr>
        <p:xfrm>
          <a:off x="4041775" y="5359322"/>
          <a:ext cx="2432050" cy="911225"/>
        </p:xfrm>
        <a:graphic>
          <a:graphicData uri="http://schemas.openxmlformats.org/presentationml/2006/ole">
            <p:oleObj spid="_x0000_s12499" name="Equation" r:id="rId6" imgW="1219200" imgH="457200" progId="">
              <p:embed/>
            </p:oleObj>
          </a:graphicData>
        </a:graphic>
      </p:graphicFrame>
    </p:spTree>
    <p:extLst>
      <p:ext uri="{BB962C8B-B14F-4D97-AF65-F5344CB8AC3E}">
        <p14:creationId xmlns="" xmlns:p14="http://schemas.microsoft.com/office/powerpoint/2010/main" val="92224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7"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
                                            <p:txEl>
                                              <p:pRg st="0" end="0"/>
                                            </p:txEl>
                                          </p:spTgt>
                                        </p:tgtEl>
                                        <p:attrNameLst>
                                          <p:attrName>fill.type</p:attrName>
                                        </p:attrNameLst>
                                      </p:cBhvr>
                                      <p:to>
                                        <p:strVal val="solid"/>
                                      </p:to>
                                    </p:set>
                                  </p:childTnLst>
                                </p:cTn>
                              </p:par>
                            </p:childTnLst>
                          </p:cTn>
                        </p:par>
                        <p:par>
                          <p:cTn id="10" fill="hold">
                            <p:stCondLst>
                              <p:cond delay="116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9">
                                            <p:txEl>
                                              <p:pRg st="4" end="4"/>
                                            </p:txEl>
                                          </p:spTgt>
                                        </p:tgtEl>
                                        <p:attrNameLst>
                                          <p:attrName>style.visibility</p:attrName>
                                        </p:attrNameLst>
                                      </p:cBhvr>
                                      <p:to>
                                        <p:strVal val="visible"/>
                                      </p:to>
                                    </p:set>
                                    <p:anim calcmode="discrete" valueType="clr">
                                      <p:cBhvr override="childStyle">
                                        <p:cTn id="13" dur="80"/>
                                        <p:tgtEl>
                                          <p:spTgt spid="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9">
                                            <p:txEl>
                                              <p:pRg st="4" end="4"/>
                                            </p:txEl>
                                          </p:spTgt>
                                        </p:tgtEl>
                                        <p:attrNameLst>
                                          <p:attrName>fillcolor</p:attrName>
                                        </p:attrNameLst>
                                      </p:cBhvr>
                                      <p:tavLst>
                                        <p:tav tm="0">
                                          <p:val>
                                            <p:clrVal>
                                              <a:schemeClr val="accent2"/>
                                            </p:clrVal>
                                          </p:val>
                                        </p:tav>
                                        <p:tav tm="50000">
                                          <p:val>
                                            <p:clrVal>
                                              <a:schemeClr val="hlink"/>
                                            </p:clrVal>
                                          </p:val>
                                        </p:tav>
                                      </p:tavLst>
                                    </p:anim>
                                    <p:set>
                                      <p:cBhvr>
                                        <p:cTn id="15" dur="80"/>
                                        <p:tgtEl>
                                          <p:spTgt spid="9">
                                            <p:txEl>
                                              <p:pRg st="4" end="4"/>
                                            </p:txEl>
                                          </p:spTgt>
                                        </p:tgtEl>
                                        <p:attrNameLst>
                                          <p:attrName>fill.type</p:attrName>
                                        </p:attrNameLst>
                                      </p:cBhvr>
                                      <p:to>
                                        <p:strVal val="solid"/>
                                      </p:to>
                                    </p:set>
                                  </p:childTnLst>
                                </p:cTn>
                              </p:par>
                            </p:childTnLst>
                          </p:cTn>
                        </p:par>
                        <p:par>
                          <p:cTn id="16" fill="hold">
                            <p:stCondLst>
                              <p:cond delay="184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9">
                                            <p:txEl>
                                              <p:pRg st="6" end="6"/>
                                            </p:txEl>
                                          </p:spTgt>
                                        </p:tgtEl>
                                        <p:attrNameLst>
                                          <p:attrName>style.visibility</p:attrName>
                                        </p:attrNameLst>
                                      </p:cBhvr>
                                      <p:to>
                                        <p:strVal val="visible"/>
                                      </p:to>
                                    </p:set>
                                    <p:anim calcmode="discrete" valueType="clr">
                                      <p:cBhvr override="childStyle">
                                        <p:cTn id="19" dur="80"/>
                                        <p:tgtEl>
                                          <p:spTgt spid="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
                                            <p:txEl>
                                              <p:pRg st="6" end="6"/>
                                            </p:txEl>
                                          </p:spTgt>
                                        </p:tgtEl>
                                        <p:attrNameLst>
                                          <p:attrName>fillcolor</p:attrName>
                                        </p:attrNameLst>
                                      </p:cBhvr>
                                      <p:tavLst>
                                        <p:tav tm="0">
                                          <p:val>
                                            <p:clrVal>
                                              <a:schemeClr val="accent2"/>
                                            </p:clrVal>
                                          </p:val>
                                        </p:tav>
                                        <p:tav tm="50000">
                                          <p:val>
                                            <p:clrVal>
                                              <a:schemeClr val="hlink"/>
                                            </p:clrVal>
                                          </p:val>
                                        </p:tav>
                                      </p:tavLst>
                                    </p:anim>
                                    <p:set>
                                      <p:cBhvr>
                                        <p:cTn id="21" dur="80"/>
                                        <p:tgtEl>
                                          <p:spTgt spid="9">
                                            <p:txEl>
                                              <p:pRg st="6" end="6"/>
                                            </p:txEl>
                                          </p:spTgt>
                                        </p:tgtEl>
                                        <p:attrNameLst>
                                          <p:attrName>fill.type</p:attrName>
                                        </p:attrNameLst>
                                      </p:cBhvr>
                                      <p:to>
                                        <p:strVal val="solid"/>
                                      </p:to>
                                    </p:set>
                                  </p:childTnLst>
                                </p:cTn>
                              </p:par>
                            </p:childTnLst>
                          </p:cTn>
                        </p:par>
                        <p:par>
                          <p:cTn id="22" fill="hold">
                            <p:stCondLst>
                              <p:cond delay="2360"/>
                            </p:stCondLst>
                            <p:childTnLst>
                              <p:par>
                                <p:cTn id="23" presetID="21"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4)">
                                      <p:cBhvr>
                                        <p:cTn id="25" dur="2000"/>
                                        <p:tgtEl>
                                          <p:spTgt spid="11"/>
                                        </p:tgtEl>
                                      </p:cBhvr>
                                    </p:animEffect>
                                  </p:childTnLst>
                                </p:cTn>
                              </p:par>
                            </p:childTnLst>
                          </p:cTn>
                        </p:par>
                        <p:par>
                          <p:cTn id="26" fill="hold">
                            <p:stCondLst>
                              <p:cond delay="436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par>
                          <p:cTn id="30" fill="hold">
                            <p:stCondLst>
                              <p:cond delay="486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- 10</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D0AA92CA-917D-4114-A10A-1B76659D5722}"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103</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122683458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a:t>
            </a:r>
            <a:r>
              <a:rPr lang="en-US" sz="2400" dirty="0" smtClean="0"/>
              <a:t>relativistic momentum.</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4D73E986-ED80-484A-BAAF-42A56F88CA89}"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8842247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to develop the relation of relativistic momentum.</a:t>
            </a:r>
          </a:p>
        </p:txBody>
      </p:sp>
      <p:sp>
        <p:nvSpPr>
          <p:cNvPr id="4" name="Date Placeholder 3"/>
          <p:cNvSpPr>
            <a:spLocks noGrp="1"/>
          </p:cNvSpPr>
          <p:nvPr>
            <p:ph type="dt" sz="half" idx="10"/>
          </p:nvPr>
        </p:nvSpPr>
        <p:spPr/>
        <p:txBody>
          <a:bodyPr/>
          <a:lstStyle/>
          <a:p>
            <a:fld id="{0F531C7D-1426-4655-AD06-29BFB1846983}"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24771422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458200" cy="1676400"/>
          </a:xfrm>
        </p:spPr>
        <p:txBody>
          <a:bodyPr>
            <a:noAutofit/>
          </a:bodyPr>
          <a:lstStyle/>
          <a:p>
            <a:r>
              <a:rPr lang="en-US" sz="2400" b="1" dirty="0" smtClean="0">
                <a:solidFill>
                  <a:srgbClr val="7030A0"/>
                </a:solidFill>
                <a:latin typeface="Arial" panose="020B0604020202020204" pitchFamily="34" charset="0"/>
                <a:cs typeface="Arial" panose="020B0604020202020204" pitchFamily="34" charset="0"/>
              </a:rPr>
              <a:t>Einstein’s mass energy relation</a:t>
            </a:r>
          </a:p>
          <a:p>
            <a:endParaRPr lang="en-US" sz="2400" b="1" dirty="0">
              <a:solidFill>
                <a:srgbClr val="7030A0"/>
              </a:solidFill>
              <a:latin typeface="Arial" panose="020B0604020202020204" pitchFamily="34" charset="0"/>
              <a:cs typeface="Arial" panose="020B0604020202020204" pitchFamily="34" charset="0"/>
            </a:endParaRPr>
          </a:p>
          <a:p>
            <a:r>
              <a:rPr lang="en-US" sz="2400" b="1" dirty="0" smtClean="0">
                <a:solidFill>
                  <a:srgbClr val="FF0000"/>
                </a:solidFill>
                <a:latin typeface="Arial" panose="020B0604020202020204" pitchFamily="34" charset="0"/>
                <a:cs typeface="Arial" panose="020B0604020202020204" pitchFamily="34" charset="0"/>
              </a:rPr>
              <a:t>Concept of rest mass </a:t>
            </a:r>
          </a:p>
          <a:p>
            <a:endParaRPr lang="en-US" sz="24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640A54B4-B02D-481F-B47D-1C1571FD2FC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Recap</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60130124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458200" cy="1676400"/>
          </a:xfrm>
        </p:spPr>
        <p:txBody>
          <a:bodyPr>
            <a:noAutofit/>
          </a:bodyPr>
          <a:lstStyle/>
          <a:p>
            <a:r>
              <a:rPr lang="en-US" sz="2400" b="1" dirty="0" smtClean="0">
                <a:solidFill>
                  <a:srgbClr val="7030A0"/>
                </a:solidFill>
                <a:latin typeface="Arial" panose="020B0604020202020204" pitchFamily="34" charset="0"/>
                <a:cs typeface="Arial" panose="020B0604020202020204" pitchFamily="34" charset="0"/>
              </a:rPr>
              <a:t>Relativistic Momentum</a:t>
            </a:r>
          </a:p>
          <a:p>
            <a:endParaRPr lang="en-US" sz="2400" b="1" dirty="0">
              <a:solidFill>
                <a:srgbClr val="7030A0"/>
              </a:solidFill>
              <a:latin typeface="Arial" panose="020B0604020202020204" pitchFamily="34" charset="0"/>
              <a:cs typeface="Arial" panose="020B0604020202020204" pitchFamily="34" charset="0"/>
            </a:endParaRPr>
          </a:p>
          <a:p>
            <a:r>
              <a:rPr lang="en-US" sz="2400" b="1" dirty="0" smtClean="0">
                <a:solidFill>
                  <a:srgbClr val="FF0000"/>
                </a:solidFill>
                <a:latin typeface="Arial" panose="020B0604020202020204" pitchFamily="34" charset="0"/>
                <a:cs typeface="Arial" panose="020B0604020202020204" pitchFamily="34" charset="0"/>
              </a:rPr>
              <a:t> Relativistic energy and momentum relation</a:t>
            </a:r>
          </a:p>
          <a:p>
            <a:endParaRPr lang="en-US" sz="24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0EB3B725-4618-4B3F-8B05-0136A0EF05B1}"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Today’s Lecture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98799182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04709E-106C-4A20-8D18-C948AC62E124}"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dirty="0"/>
          </a:p>
        </p:txBody>
      </p:sp>
      <p:sp>
        <p:nvSpPr>
          <p:cNvPr id="7" name="Title 1"/>
          <p:cNvSpPr txBox="1">
            <a:spLocks/>
          </p:cNvSpPr>
          <p:nvPr/>
        </p:nvSpPr>
        <p:spPr>
          <a:xfrm>
            <a:off x="1371600" y="-13648"/>
            <a:ext cx="7772400" cy="92804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Relativistic relation </a:t>
            </a:r>
            <a:endParaRPr lang="en-US" sz="3200" dirty="0" smtClean="0"/>
          </a:p>
          <a:p>
            <a:pPr lvl="0" algn="ctr">
              <a:spcBef>
                <a:spcPct val="0"/>
              </a:spcBef>
              <a:defRPr/>
            </a:pPr>
            <a:r>
              <a:rPr lang="en-US" sz="3200" dirty="0" smtClean="0"/>
              <a:t>between </a:t>
            </a:r>
            <a:r>
              <a:rPr lang="en-US" sz="3200" dirty="0"/>
              <a:t>energy and </a:t>
            </a:r>
            <a:r>
              <a:rPr lang="en-US" sz="3200" dirty="0" smtClean="0"/>
              <a:t>momentum</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3" name="TextBox 2"/>
          <p:cNvSpPr txBox="1"/>
          <p:nvPr/>
        </p:nvSpPr>
        <p:spPr>
          <a:xfrm>
            <a:off x="3124200" y="4550399"/>
            <a:ext cx="4800600" cy="1446550"/>
          </a:xfrm>
          <a:prstGeom prst="rect">
            <a:avLst/>
          </a:prstGeom>
          <a:noFill/>
        </p:spPr>
        <p:txBody>
          <a:bodyPr wrap="square" rtlCol="0">
            <a:spAutoFit/>
          </a:bodyPr>
          <a:lstStyle/>
          <a:p>
            <a:r>
              <a:rPr lang="en-US" sz="2200" b="1" dirty="0" smtClean="0">
                <a:solidFill>
                  <a:schemeClr val="accent6">
                    <a:lumMod val="50000"/>
                  </a:schemeClr>
                </a:solidFill>
                <a:latin typeface="Arial" panose="020B0604020202020204" pitchFamily="34" charset="0"/>
                <a:cs typeface="Arial" panose="020B0604020202020204" pitchFamily="34" charset="0"/>
              </a:rPr>
              <a:t>where</a:t>
            </a:r>
          </a:p>
          <a:p>
            <a:r>
              <a:rPr lang="en-US" sz="2200" b="1" dirty="0" smtClean="0">
                <a:solidFill>
                  <a:schemeClr val="accent6">
                    <a:lumMod val="50000"/>
                  </a:schemeClr>
                </a:solidFill>
                <a:latin typeface="Arial" panose="020B0604020202020204" pitchFamily="34" charset="0"/>
                <a:cs typeface="Arial" panose="020B0604020202020204" pitchFamily="34" charset="0"/>
              </a:rPr>
              <a:t>E = relativistic total energy</a:t>
            </a:r>
          </a:p>
          <a:p>
            <a:r>
              <a:rPr lang="en-US" sz="2200" b="1" dirty="0">
                <a:solidFill>
                  <a:schemeClr val="accent6">
                    <a:lumMod val="50000"/>
                  </a:schemeClr>
                </a:solidFill>
                <a:latin typeface="Arial" panose="020B0604020202020204" pitchFamily="34" charset="0"/>
                <a:cs typeface="Arial" panose="020B0604020202020204" pitchFamily="34" charset="0"/>
              </a:rPr>
              <a:t>p</a:t>
            </a:r>
            <a:r>
              <a:rPr lang="en-US" sz="2200" b="1" dirty="0" smtClean="0">
                <a:solidFill>
                  <a:schemeClr val="accent6">
                    <a:lumMod val="50000"/>
                  </a:schemeClr>
                </a:solidFill>
                <a:latin typeface="Arial" panose="020B0604020202020204" pitchFamily="34" charset="0"/>
                <a:cs typeface="Arial" panose="020B0604020202020204" pitchFamily="34" charset="0"/>
              </a:rPr>
              <a:t> = relativistic momentum</a:t>
            </a:r>
          </a:p>
          <a:p>
            <a:r>
              <a:rPr lang="en-US" sz="2200" b="1" dirty="0">
                <a:solidFill>
                  <a:schemeClr val="accent6">
                    <a:lumMod val="50000"/>
                  </a:schemeClr>
                </a:solidFill>
                <a:latin typeface="Arial" panose="020B0604020202020204" pitchFamily="34" charset="0"/>
                <a:cs typeface="Arial" panose="020B0604020202020204" pitchFamily="34" charset="0"/>
              </a:rPr>
              <a:t>m</a:t>
            </a:r>
            <a:r>
              <a:rPr lang="en-US" sz="2200" b="1" baseline="-25000" dirty="0" smtClean="0">
                <a:solidFill>
                  <a:schemeClr val="accent6">
                    <a:lumMod val="50000"/>
                  </a:schemeClr>
                </a:solidFill>
                <a:latin typeface="Arial" panose="020B0604020202020204" pitchFamily="34" charset="0"/>
                <a:cs typeface="Arial" panose="020B0604020202020204" pitchFamily="34" charset="0"/>
              </a:rPr>
              <a:t>0</a:t>
            </a:r>
            <a:r>
              <a:rPr lang="en-US" sz="2200" b="1" dirty="0" smtClean="0">
                <a:solidFill>
                  <a:schemeClr val="accent6">
                    <a:lumMod val="50000"/>
                  </a:schemeClr>
                </a:solidFill>
                <a:latin typeface="Arial" panose="020B0604020202020204" pitchFamily="34" charset="0"/>
                <a:cs typeface="Arial" panose="020B0604020202020204" pitchFamily="34" charset="0"/>
              </a:rPr>
              <a:t>= rest mass </a:t>
            </a:r>
            <a:endParaRPr lang="en-US" sz="2200" b="1" dirty="0">
              <a:solidFill>
                <a:schemeClr val="accent6">
                  <a:lumMod val="50000"/>
                </a:schemeClr>
              </a:solidFill>
              <a:latin typeface="Arial" panose="020B0604020202020204" pitchFamily="34" charset="0"/>
              <a:cs typeface="Arial" panose="020B0604020202020204" pitchFamily="34" charset="0"/>
            </a:endParaRPr>
          </a:p>
        </p:txBody>
      </p:sp>
      <p:pic>
        <p:nvPicPr>
          <p:cNvPr id="13314" name="Picture 2" descr="Deriving the Relativistic Dispersion Relation (E² = m²c⁴ + p²c²)"/>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43200" y="1520824"/>
            <a:ext cx="4495800" cy="26701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62255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1800" dirty="0" smtClean="0"/>
              <a:t>Self Made Video Link:</a:t>
            </a:r>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err="1" smtClean="0"/>
              <a:t>Youtube</a:t>
            </a:r>
            <a:r>
              <a:rPr lang="en-US" sz="2000" dirty="0" smtClean="0"/>
              <a:t>/other  Video Links</a:t>
            </a:r>
            <a:endParaRPr lang="en-US" sz="2000" dirty="0"/>
          </a:p>
        </p:txBody>
      </p:sp>
      <p:sp>
        <p:nvSpPr>
          <p:cNvPr id="4" name="Date Placeholder 3"/>
          <p:cNvSpPr>
            <a:spLocks noGrp="1"/>
          </p:cNvSpPr>
          <p:nvPr>
            <p:ph type="dt" sz="half" idx="10"/>
          </p:nvPr>
        </p:nvSpPr>
        <p:spPr/>
        <p:txBody>
          <a:bodyPr/>
          <a:lstStyle/>
          <a:p>
            <a:fld id="{A1769102-8666-4E44-94EC-C9417B3850CF}"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txBox="1">
            <a:spLocks/>
          </p:cNvSpPr>
          <p:nvPr/>
        </p:nvSpPr>
        <p:spPr>
          <a:xfrm>
            <a:off x="533400" y="3810000"/>
            <a:ext cx="8229600" cy="1085839"/>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ts val="600"/>
              </a:spcBef>
              <a:spcAft>
                <a:spcPts val="600"/>
              </a:spcAft>
              <a:buNone/>
            </a:pPr>
            <a:r>
              <a:rPr lang="en-US" sz="2400" dirty="0" smtClean="0">
                <a:hlinkClick r:id="rId3"/>
              </a:rPr>
              <a:t> https://www.youtube.com/watch?v=lzBKlY4f1XA&amp;list=PL10WTjZXSIlHKMnU4UCxpPsH-yAf_n1O6&amp;index=11</a:t>
            </a:r>
            <a:r>
              <a:rPr lang="en-US" sz="2400" dirty="0" smtClean="0"/>
              <a:t> </a:t>
            </a:r>
            <a:endParaRPr lang="en-US" sz="2400" dirty="0" smtClean="0">
              <a:latin typeface="Times New Roman" pitchFamily="18" charset="0"/>
              <a:cs typeface="Times New Roman" pitchFamily="18" charset="0"/>
            </a:endParaRPr>
          </a:p>
          <a:p>
            <a:pPr>
              <a:spcBef>
                <a:spcPts val="600"/>
              </a:spcBef>
              <a:spcAft>
                <a:spcPts val="1200"/>
              </a:spcAft>
            </a:pPr>
            <a:endParaRPr lang="en-US" sz="2600"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7"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lnSpcReduction="20000"/>
          </a:bodyPr>
          <a:lstStyle/>
          <a:p>
            <a:r>
              <a:rPr lang="en-US" sz="2800" b="1" dirty="0" smtClean="0">
                <a:latin typeface="Arial" panose="020B0604020202020204" pitchFamily="34" charset="0"/>
                <a:cs typeface="Arial" panose="020B0604020202020204" pitchFamily="34" charset="0"/>
              </a:rPr>
              <a:t>What is </a:t>
            </a:r>
            <a:r>
              <a:rPr lang="en-US" sz="2800" b="1" dirty="0" smtClean="0">
                <a:solidFill>
                  <a:srgbClr val="00B0F0"/>
                </a:solidFill>
                <a:latin typeface="Arial" panose="020B0604020202020204" pitchFamily="34" charset="0"/>
                <a:cs typeface="Arial" panose="020B0604020202020204" pitchFamily="34" charset="0"/>
              </a:rPr>
              <a:t>Relativistic  Mechanics</a:t>
            </a:r>
            <a:r>
              <a:rPr lang="en-US" sz="2800" b="1" dirty="0" smtClean="0">
                <a:latin typeface="Arial" panose="020B0604020202020204" pitchFamily="34" charset="0"/>
                <a:cs typeface="Arial" panose="020B0604020202020204" pitchFamily="34" charset="0"/>
              </a:rPr>
              <a:t>?</a:t>
            </a:r>
          </a:p>
          <a:p>
            <a:pPr marL="0" indent="0">
              <a:buNone/>
            </a:pPr>
            <a:r>
              <a:rPr lang="en-US" sz="2200" b="1" dirty="0" smtClean="0">
                <a:latin typeface="Arial" panose="020B0604020202020204" pitchFamily="34" charset="0"/>
                <a:cs typeface="Arial" panose="020B0604020202020204" pitchFamily="34" charset="0"/>
              </a:rPr>
              <a:t>       </a:t>
            </a:r>
          </a:p>
          <a:p>
            <a:pPr marL="0" indent="0">
              <a:buNone/>
            </a:pP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      . </a:t>
            </a:r>
            <a:r>
              <a:rPr lang="en-US" sz="2400" b="1" dirty="0" smtClean="0">
                <a:latin typeface="Times New Roman" panose="02020603050405020304" pitchFamily="18" charset="0"/>
                <a:cs typeface="Times New Roman" panose="02020603050405020304" pitchFamily="18" charset="0"/>
              </a:rPr>
              <a:t>What do you mean by word “Relative”? </a:t>
            </a: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         . What is Relativistic?</a:t>
            </a: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         .  Length of Stick or line</a:t>
            </a: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         . Position of Door</a:t>
            </a: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         . Velocity of car</a:t>
            </a: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200" b="1" dirty="0">
                <a:latin typeface="Arial" panose="020B0604020202020204" pitchFamily="34" charset="0"/>
                <a:cs typeface="Arial" panose="020B0604020202020204" pitchFamily="34" charset="0"/>
              </a:rPr>
              <a:t> </a:t>
            </a:r>
            <a:r>
              <a:rPr lang="en-US" sz="2200" b="1" dirty="0" smtClean="0">
                <a:latin typeface="Arial" panose="020B0604020202020204" pitchFamily="34" charset="0"/>
                <a:cs typeface="Arial" panose="020B0604020202020204" pitchFamily="34" charset="0"/>
              </a:rPr>
              <a:t>     </a:t>
            </a:r>
            <a:endParaRPr lang="en-US" sz="2200" b="1" dirty="0">
              <a:latin typeface="Arial" panose="020B0604020202020204" pitchFamily="34" charset="0"/>
              <a:cs typeface="Arial" panose="020B0604020202020204" pitchFamily="34" charset="0"/>
            </a:endParaRPr>
          </a:p>
          <a:p>
            <a:endParaRPr lang="en-US" dirty="0"/>
          </a:p>
        </p:txBody>
      </p:sp>
      <p:sp>
        <p:nvSpPr>
          <p:cNvPr id="4" name="Date Placeholder 3"/>
          <p:cNvSpPr>
            <a:spLocks noGrp="1"/>
          </p:cNvSpPr>
          <p:nvPr>
            <p:ph type="dt" sz="half" idx="10"/>
          </p:nvPr>
        </p:nvSpPr>
        <p:spPr/>
        <p:txBody>
          <a:bodyPr/>
          <a:lstStyle/>
          <a:p>
            <a:fld id="{5036F070-DDA3-47EB-A2F0-58F5B4E1F1BB}"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t>Introduction</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743379-9605-4F9F-BFE1-9BAD1B04E078}"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136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noProof="0" dirty="0" smtClean="0"/>
              <a:t>Old Papers Questions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p:cNvSpPr>
          <p:nvPr>
            <p:ph idx="1"/>
          </p:nvPr>
        </p:nvSpPr>
        <p:spPr/>
        <p:txBody>
          <a:bodyPr>
            <a:normAutofit/>
          </a:bodyPr>
          <a:lstStyle/>
          <a:p>
            <a:pPr algn="just"/>
            <a:r>
              <a:rPr lang="en-US" sz="2400" b="1" dirty="0">
                <a:latin typeface="Times New Roman" pitchFamily="18" charset="0"/>
                <a:cs typeface="Times New Roman" pitchFamily="18" charset="0"/>
              </a:rPr>
              <a:t>Drive Einstein’s mass - energy relation. </a:t>
            </a:r>
          </a:p>
          <a:p>
            <a:pPr algn="just">
              <a:buNone/>
            </a:pPr>
            <a:r>
              <a:rPr lang="en-US" sz="2400" b="1" dirty="0"/>
              <a:t>		     </a:t>
            </a:r>
            <a:r>
              <a:rPr lang="en-US" sz="2400" b="1" dirty="0" smtClean="0">
                <a:latin typeface="Times New Roman" pitchFamily="18" charset="0"/>
                <a:cs typeface="Times New Roman" pitchFamily="18" charset="0"/>
              </a:rPr>
              <a:t>[</a:t>
            </a:r>
            <a:r>
              <a:rPr lang="en-US" sz="2400" b="1" dirty="0">
                <a:latin typeface="Times New Roman" pitchFamily="18" charset="0"/>
                <a:cs typeface="Times New Roman" pitchFamily="18" charset="0"/>
              </a:rPr>
              <a:t>2001, 2005, 2008, 2009, 2012, 2016</a:t>
            </a:r>
            <a:r>
              <a:rPr lang="en-US" sz="2400" b="1" dirty="0" smtClean="0">
                <a:latin typeface="Times New Roman" pitchFamily="18" charset="0"/>
                <a:cs typeface="Times New Roman" pitchFamily="18" charset="0"/>
              </a:rPr>
              <a:t>]</a:t>
            </a:r>
          </a:p>
          <a:p>
            <a:pPr algn="just">
              <a:buNone/>
            </a:pPr>
            <a:endParaRPr lang="en-US" sz="2400" b="1" dirty="0"/>
          </a:p>
          <a:p>
            <a:pPr algn="just"/>
            <a:r>
              <a:rPr lang="en-US" sz="2400" b="1" dirty="0" smtClean="0">
                <a:latin typeface="Times New Roman" pitchFamily="18" charset="0"/>
                <a:cs typeface="Times New Roman" pitchFamily="18" charset="0"/>
              </a:rPr>
              <a:t>Explain </a:t>
            </a:r>
            <a:r>
              <a:rPr lang="en-US" sz="2400" b="1" dirty="0">
                <a:latin typeface="Times New Roman" pitchFamily="18" charset="0"/>
                <a:cs typeface="Times New Roman" pitchFamily="18" charset="0"/>
              </a:rPr>
              <a:t>the concept of rest mass of photon.  [2010, 2016]</a:t>
            </a:r>
          </a:p>
        </p:txBody>
      </p:sp>
    </p:spTree>
    <p:extLst>
      <p:ext uri="{BB962C8B-B14F-4D97-AF65-F5344CB8AC3E}">
        <p14:creationId xmlns="" xmlns:p14="http://schemas.microsoft.com/office/powerpoint/2010/main" val="23228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7"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
                                            <p:txEl>
                                              <p:pRg st="0" end="0"/>
                                            </p:txEl>
                                          </p:spTgt>
                                        </p:tgtEl>
                                        <p:attrNameLst>
                                          <p:attrName>fill.type</p:attrName>
                                        </p:attrNameLst>
                                      </p:cBhvr>
                                      <p:to>
                                        <p:strVal val="solid"/>
                                      </p:to>
                                    </p:set>
                                  </p:childTnLst>
                                </p:cTn>
                              </p:par>
                            </p:childTnLst>
                          </p:cTn>
                        </p:par>
                        <p:par>
                          <p:cTn id="10" fill="hold">
                            <p:stCondLst>
                              <p:cond delay="144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9">
                                            <p:txEl>
                                              <p:pRg st="1" end="1"/>
                                            </p:txEl>
                                          </p:spTgt>
                                        </p:tgtEl>
                                        <p:attrNameLst>
                                          <p:attrName>style.visibility</p:attrName>
                                        </p:attrNameLst>
                                      </p:cBhvr>
                                      <p:to>
                                        <p:strVal val="visible"/>
                                      </p:to>
                                    </p:set>
                                    <p:anim calcmode="discrete" valueType="clr">
                                      <p:cBhvr override="childStyle">
                                        <p:cTn id="13" dur="8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9">
                                            <p:txEl>
                                              <p:pRg st="1" end="1"/>
                                            </p:txEl>
                                          </p:spTgt>
                                        </p:tgtEl>
                                        <p:attrNameLst>
                                          <p:attrName>fill.type</p:attrName>
                                        </p:attrNameLst>
                                      </p:cBhvr>
                                      <p:to>
                                        <p:strVal val="solid"/>
                                      </p:to>
                                    </p:set>
                                  </p:childTnLst>
                                </p:cTn>
                              </p:par>
                            </p:childTnLst>
                          </p:cTn>
                        </p:par>
                        <p:par>
                          <p:cTn id="16" fill="hold">
                            <p:stCondLst>
                              <p:cond delay="272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9">
                                            <p:txEl>
                                              <p:pRg st="3" end="3"/>
                                            </p:txEl>
                                          </p:spTgt>
                                        </p:tgtEl>
                                        <p:attrNameLst>
                                          <p:attrName>style.visibility</p:attrName>
                                        </p:attrNameLst>
                                      </p:cBhvr>
                                      <p:to>
                                        <p:strVal val="visible"/>
                                      </p:to>
                                    </p:set>
                                    <p:anim calcmode="discrete" valueType="clr">
                                      <p:cBhvr override="childStyle">
                                        <p:cTn id="19" dur="80"/>
                                        <p:tgtEl>
                                          <p:spTgt spid="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9">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2411"/>
            <a:ext cx="8229600" cy="4525963"/>
          </a:xfrm>
        </p:spPr>
        <p:txBody>
          <a:bodyPr/>
          <a:lstStyle/>
          <a:p>
            <a:r>
              <a:rPr lang="en-US" sz="2600" b="1" dirty="0" smtClean="0">
                <a:latin typeface="Arial" panose="020B0604020202020204" pitchFamily="34" charset="0"/>
                <a:cs typeface="Arial" panose="020B0604020202020204" pitchFamily="34" charset="0"/>
              </a:rPr>
              <a:t>Derive Einstein’s mass energy relation.</a:t>
            </a:r>
          </a:p>
          <a:p>
            <a:r>
              <a:rPr lang="en-US" sz="2600" b="1" dirty="0" smtClean="0">
                <a:latin typeface="Arial" panose="020B0604020202020204" pitchFamily="34" charset="0"/>
                <a:cs typeface="Arial" panose="020B0604020202020204" pitchFamily="34" charset="0"/>
              </a:rPr>
              <a:t>How relativistic momentum is associated with relativistic energy, derive relation?</a:t>
            </a:r>
          </a:p>
          <a:p>
            <a:r>
              <a:rPr lang="en-US" sz="2600" b="1" dirty="0" smtClean="0">
                <a:latin typeface="Arial" panose="020B0604020202020204" pitchFamily="34" charset="0"/>
                <a:cs typeface="Arial" panose="020B0604020202020204" pitchFamily="34" charset="0"/>
              </a:rPr>
              <a:t>What is the concept of rest mass of photon?</a:t>
            </a:r>
          </a:p>
          <a:p>
            <a:r>
              <a:rPr lang="en-US" sz="2600" b="1" dirty="0" smtClean="0">
                <a:latin typeface="Arial" panose="020B0604020202020204" pitchFamily="34" charset="0"/>
                <a:cs typeface="Arial" panose="020B0604020202020204" pitchFamily="34" charset="0"/>
              </a:rPr>
              <a:t>Show that particle having zero rest mass, travels with the speed of light.</a:t>
            </a:r>
            <a:endParaRPr lang="en-US" sz="26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21F4B9C1-0F11-4E24-8B53-84372E8CB546}"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200" b="0"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400" b="1" dirty="0" smtClean="0"/>
              <a:t>What type of frame is earth, explain?</a:t>
            </a:r>
          </a:p>
          <a:p>
            <a:r>
              <a:rPr lang="en-US" sz="2400" b="1" dirty="0" smtClean="0"/>
              <a:t>Explain Michelson-Morley experiment. How the negative result was interpreted?</a:t>
            </a:r>
          </a:p>
          <a:p>
            <a:pPr algn="just"/>
            <a:r>
              <a:rPr lang="en-US" sz="2400" b="1" dirty="0" smtClean="0"/>
              <a:t>What are Einstein’s postulate of special theory of relativity? Derive Lorentz’s transformation equations.</a:t>
            </a:r>
          </a:p>
          <a:p>
            <a:pPr algn="just"/>
            <a:r>
              <a:rPr lang="en-US" sz="2400" b="1" dirty="0" smtClean="0"/>
              <a:t>Derive relativistic velocity addition theorem. </a:t>
            </a:r>
          </a:p>
          <a:p>
            <a:pPr algn="just"/>
            <a:r>
              <a:rPr lang="en-US" sz="2400" b="1" dirty="0" smtClean="0"/>
              <a:t>How mass of an object varies at relativistic velocities, derive the relation?</a:t>
            </a:r>
          </a:p>
          <a:p>
            <a:pPr algn="just"/>
            <a:r>
              <a:rPr lang="en-US" sz="2400" b="1" dirty="0" smtClean="0"/>
              <a:t>Derive Einstein’s mass energy relation.</a:t>
            </a:r>
          </a:p>
          <a:p>
            <a:endParaRPr lang="en-US" dirty="0"/>
          </a:p>
        </p:txBody>
      </p:sp>
      <p:sp>
        <p:nvSpPr>
          <p:cNvPr id="4" name="Date Placeholder 3"/>
          <p:cNvSpPr>
            <a:spLocks noGrp="1"/>
          </p:cNvSpPr>
          <p:nvPr>
            <p:ph type="dt" sz="half" idx="10"/>
          </p:nvPr>
        </p:nvSpPr>
        <p:spPr/>
        <p:txBody>
          <a:bodyPr/>
          <a:lstStyle/>
          <a:p>
            <a:fld id="{42E54309-B447-4ECE-9CA8-94185939A969}" type="datetime1">
              <a:rPr lang="en-US" smtClean="0"/>
              <a:pPr/>
              <a:t>12/23/2020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Expected Questions for University Exam</a:t>
            </a:r>
            <a:r>
              <a:rPr lang="en-US" sz="2400" dirty="0" smtClean="0"/>
              <a:t>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162541-C009-4604-A90F-2F07BDE9C593}" type="datetime1">
              <a:rPr lang="en-US" smtClean="0"/>
              <a:pPr/>
              <a:t>12/23/2020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latin typeface="Times New Roman" pitchFamily="18" charset="0"/>
                <a:cs typeface="Times New Roman" pitchFamily="18" charset="0"/>
              </a:rPr>
              <a:t>Old University Question Papers </a:t>
            </a:r>
            <a:endParaRPr kumimoji="0" lang="en-US" sz="32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91138" name="Picture 2"/>
          <p:cNvPicPr>
            <a:picLocks noChangeAspect="1" noChangeArrowheads="1"/>
          </p:cNvPicPr>
          <p:nvPr/>
        </p:nvPicPr>
        <p:blipFill>
          <a:blip r:embed="rId3" cstate="print"/>
          <a:srcRect/>
          <a:stretch>
            <a:fillRect/>
          </a:stretch>
        </p:blipFill>
        <p:spPr bwMode="auto">
          <a:xfrm>
            <a:off x="152400" y="762000"/>
            <a:ext cx="89154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EA4B30-3E5E-49CC-95E0-AEBF37A82FD2}" type="datetime1">
              <a:rPr lang="en-US" smtClean="0"/>
              <a:pPr/>
              <a:t>12/23/2020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latin typeface="Times New Roman" pitchFamily="18" charset="0"/>
                <a:cs typeface="Times New Roman" pitchFamily="18" charset="0"/>
              </a:rPr>
              <a:t>Old University Question Papers </a:t>
            </a:r>
            <a:endParaRPr kumimoji="0" lang="en-US" sz="32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92162" name="Picture 2"/>
          <p:cNvPicPr>
            <a:picLocks noChangeAspect="1" noChangeArrowheads="1"/>
          </p:cNvPicPr>
          <p:nvPr/>
        </p:nvPicPr>
        <p:blipFill>
          <a:blip r:embed="rId3" cstate="print"/>
          <a:srcRect/>
          <a:stretch>
            <a:fillRect/>
          </a:stretch>
        </p:blipFill>
        <p:spPr bwMode="auto">
          <a:xfrm>
            <a:off x="0" y="1119188"/>
            <a:ext cx="8915400" cy="461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AD904-B2BF-4C46-9451-69E3F4057372}" type="datetime1">
              <a:rPr lang="en-US" smtClean="0"/>
              <a:pPr/>
              <a:t>12/23/2020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latin typeface="Times New Roman" pitchFamily="18" charset="0"/>
                <a:cs typeface="Times New Roman" pitchFamily="18" charset="0"/>
              </a:rPr>
              <a:t>Old University Question Papers </a:t>
            </a:r>
            <a:endParaRPr kumimoji="0" lang="en-US" sz="3200" b="0" i="0" u="none" strike="noStrike" kern="1200" cap="none" spc="0" normalizeH="0" baseline="0" noProof="0" dirty="0">
              <a:ln>
                <a:noFill/>
              </a:ln>
              <a:solidFill>
                <a:schemeClr val="dk1"/>
              </a:solidFill>
              <a:effectLst/>
              <a:uLnTx/>
              <a:uFillTx/>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93186" name="Picture 2"/>
          <p:cNvPicPr>
            <a:picLocks noChangeAspect="1" noChangeArrowheads="1"/>
          </p:cNvPicPr>
          <p:nvPr/>
        </p:nvPicPr>
        <p:blipFill>
          <a:blip r:embed="rId3" cstate="print"/>
          <a:srcRect/>
          <a:stretch>
            <a:fillRect/>
          </a:stretch>
        </p:blipFill>
        <p:spPr bwMode="auto">
          <a:xfrm>
            <a:off x="152400" y="914400"/>
            <a:ext cx="8686800" cy="564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5906CA-9205-4AD2-B588-F6BC40626E72}" type="datetime1">
              <a:rPr lang="en-US" smtClean="0"/>
              <a:pPr/>
              <a:t>12/23/2020</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2729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Summary</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p:cNvSpPr>
          <p:nvPr>
            <p:ph idx="1"/>
          </p:nvPr>
        </p:nvSpPr>
        <p:spPr>
          <a:xfrm>
            <a:off x="609600" y="1447800"/>
            <a:ext cx="8229600" cy="4602163"/>
          </a:xfrm>
        </p:spPr>
        <p:txBody>
          <a:bodyPr>
            <a:normAutofit lnSpcReduction="10000"/>
          </a:bodyPr>
          <a:lstStyle/>
          <a:p>
            <a:pPr algn="just">
              <a:lnSpc>
                <a:spcPct val="110000"/>
              </a:lnSpc>
              <a:spcBef>
                <a:spcPts val="600"/>
              </a:spcBef>
              <a:spcAft>
                <a:spcPts val="600"/>
              </a:spcAft>
            </a:pPr>
            <a:r>
              <a:rPr lang="en-US" sz="2400" b="1" dirty="0" smtClean="0">
                <a:solidFill>
                  <a:schemeClr val="accent6">
                    <a:lumMod val="50000"/>
                  </a:schemeClr>
                </a:solidFill>
                <a:latin typeface="Times New Roman" pitchFamily="18" charset="0"/>
                <a:cs typeface="Times New Roman" pitchFamily="18" charset="0"/>
              </a:rPr>
              <a:t>Length, Position, Velocity , Time are not absolute.</a:t>
            </a:r>
          </a:p>
          <a:p>
            <a:pPr algn="just">
              <a:lnSpc>
                <a:spcPct val="110000"/>
              </a:lnSpc>
              <a:spcBef>
                <a:spcPts val="600"/>
              </a:spcBef>
              <a:spcAft>
                <a:spcPts val="600"/>
              </a:spcAft>
            </a:pPr>
            <a:r>
              <a:rPr lang="en-US" sz="2400" b="1" dirty="0" smtClean="0">
                <a:solidFill>
                  <a:srgbClr val="0070C0"/>
                </a:solidFill>
                <a:latin typeface="Times New Roman" pitchFamily="18" charset="0"/>
                <a:cs typeface="Times New Roman" pitchFamily="18" charset="0"/>
              </a:rPr>
              <a:t>In all inertial frames a body will be observed to have the same acceleration.</a:t>
            </a:r>
            <a:endParaRPr lang="en-US" sz="2400" b="1" dirty="0" smtClean="0">
              <a:solidFill>
                <a:srgbClr val="FF0000"/>
              </a:solidFill>
              <a:latin typeface="Times New Roman" pitchFamily="18" charset="0"/>
              <a:cs typeface="Times New Roman" pitchFamily="18" charset="0"/>
            </a:endParaRPr>
          </a:p>
          <a:p>
            <a:pPr algn="just">
              <a:lnSpc>
                <a:spcPct val="110000"/>
              </a:lnSpc>
              <a:spcBef>
                <a:spcPts val="600"/>
              </a:spcBef>
              <a:spcAft>
                <a:spcPts val="600"/>
              </a:spcAft>
            </a:pPr>
            <a:r>
              <a:rPr lang="en-US" sz="2400" b="1" dirty="0" smtClean="0">
                <a:solidFill>
                  <a:srgbClr val="FF0000"/>
                </a:solidFill>
                <a:latin typeface="Times New Roman" pitchFamily="18" charset="0"/>
                <a:cs typeface="Times New Roman" pitchFamily="18" charset="0"/>
              </a:rPr>
              <a:t>The fundamental laws of physics have same form for all inertial   system. </a:t>
            </a:r>
          </a:p>
          <a:p>
            <a:pPr algn="just">
              <a:lnSpc>
                <a:spcPct val="110000"/>
              </a:lnSpc>
              <a:spcBef>
                <a:spcPts val="600"/>
              </a:spcBef>
              <a:spcAft>
                <a:spcPts val="600"/>
              </a:spcAft>
            </a:pPr>
            <a:r>
              <a:rPr lang="en-US" sz="2400" b="1" dirty="0" smtClean="0">
                <a:solidFill>
                  <a:srgbClr val="7030A0"/>
                </a:solidFill>
                <a:latin typeface="Times New Roman" pitchFamily="18" charset="0"/>
                <a:cs typeface="Times New Roman" pitchFamily="18" charset="0"/>
              </a:rPr>
              <a:t>The velocity of light in vacuum is independent of the relative motion of source and the observer.</a:t>
            </a:r>
          </a:p>
          <a:p>
            <a:pPr algn="just">
              <a:lnSpc>
                <a:spcPct val="110000"/>
              </a:lnSpc>
              <a:spcBef>
                <a:spcPts val="600"/>
              </a:spcBef>
              <a:spcAft>
                <a:spcPts val="600"/>
              </a:spcAft>
            </a:pPr>
            <a:r>
              <a:rPr lang="en-US" sz="2400" b="1" dirty="0">
                <a:solidFill>
                  <a:schemeClr val="accent3">
                    <a:lumMod val="50000"/>
                  </a:schemeClr>
                </a:solidFill>
                <a:latin typeface="Times New Roman" pitchFamily="18" charset="0"/>
                <a:cs typeface="Times New Roman" pitchFamily="18" charset="0"/>
              </a:rPr>
              <a:t>L</a:t>
            </a:r>
            <a:r>
              <a:rPr lang="en-US" sz="2400" b="1" dirty="0" smtClean="0">
                <a:solidFill>
                  <a:schemeClr val="accent3">
                    <a:lumMod val="50000"/>
                  </a:schemeClr>
                </a:solidFill>
                <a:latin typeface="Times New Roman" pitchFamily="18" charset="0"/>
                <a:cs typeface="Times New Roman" pitchFamily="18" charset="0"/>
              </a:rPr>
              <a:t>ength of a body, mass and time depends on its velocity.</a:t>
            </a:r>
          </a:p>
          <a:p>
            <a:pPr algn="just">
              <a:lnSpc>
                <a:spcPct val="110000"/>
              </a:lnSpc>
              <a:spcBef>
                <a:spcPts val="600"/>
              </a:spcBef>
              <a:spcAft>
                <a:spcPts val="600"/>
              </a:spcAft>
            </a:pPr>
            <a:r>
              <a:rPr lang="en-US" sz="2400" b="1" dirty="0" smtClean="0">
                <a:solidFill>
                  <a:schemeClr val="accent6">
                    <a:lumMod val="75000"/>
                  </a:schemeClr>
                </a:solidFill>
                <a:latin typeface="Times New Roman" pitchFamily="18" charset="0"/>
                <a:cs typeface="Times New Roman" pitchFamily="18" charset="0"/>
              </a:rPr>
              <a:t>Mass can be converted into energy and energy can be converted into mass.</a:t>
            </a:r>
            <a:endParaRPr lang="en-US" sz="2400" b="1" dirty="0" smtClean="0">
              <a:solidFill>
                <a:schemeClr val="accent6">
                  <a:lumMod val="75000"/>
                </a:schemeClr>
              </a:solidFill>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7"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
                                            <p:txEl>
                                              <p:pRg st="0" end="0"/>
                                            </p:txEl>
                                          </p:spTgt>
                                        </p:tgtEl>
                                        <p:attrNameLst>
                                          <p:attrName>fill.type</p:attrName>
                                        </p:attrNameLst>
                                      </p:cBhvr>
                                      <p:to>
                                        <p:strVal val="solid"/>
                                      </p:to>
                                    </p:set>
                                  </p:childTnLst>
                                </p:cTn>
                              </p:par>
                            </p:childTnLst>
                          </p:cTn>
                        </p:par>
                        <p:par>
                          <p:cTn id="10" fill="hold">
                            <p:stCondLst>
                              <p:cond delay="18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9">
                                            <p:txEl>
                                              <p:pRg st="1" end="1"/>
                                            </p:txEl>
                                          </p:spTgt>
                                        </p:tgtEl>
                                        <p:attrNameLst>
                                          <p:attrName>style.visibility</p:attrName>
                                        </p:attrNameLst>
                                      </p:cBhvr>
                                      <p:to>
                                        <p:strVal val="visible"/>
                                      </p:to>
                                    </p:set>
                                    <p:anim calcmode="discrete" valueType="clr">
                                      <p:cBhvr override="childStyle">
                                        <p:cTn id="13" dur="8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9">
                                            <p:txEl>
                                              <p:pRg st="1" end="1"/>
                                            </p:txEl>
                                          </p:spTgt>
                                        </p:tgtEl>
                                        <p:attrNameLst>
                                          <p:attrName>fill.type</p:attrName>
                                        </p:attrNameLst>
                                      </p:cBhvr>
                                      <p:to>
                                        <p:strVal val="solid"/>
                                      </p:to>
                                    </p:set>
                                  </p:childTnLst>
                                </p:cTn>
                              </p:par>
                            </p:childTnLst>
                          </p:cTn>
                        </p:par>
                        <p:par>
                          <p:cTn id="16" fill="hold">
                            <p:stCondLst>
                              <p:cond delay="440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9">
                                            <p:txEl>
                                              <p:pRg st="2" end="2"/>
                                            </p:txEl>
                                          </p:spTgt>
                                        </p:tgtEl>
                                        <p:attrNameLst>
                                          <p:attrName>style.visibility</p:attrName>
                                        </p:attrNameLst>
                                      </p:cBhvr>
                                      <p:to>
                                        <p:strVal val="visible"/>
                                      </p:to>
                                    </p:set>
                                    <p:anim calcmode="discrete" valueType="clr">
                                      <p:cBhvr override="childStyle">
                                        <p:cTn id="19" dur="80"/>
                                        <p:tgtEl>
                                          <p:spTgt spid="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9">
                                            <p:txEl>
                                              <p:pRg st="2" end="2"/>
                                            </p:txEl>
                                          </p:spTgt>
                                        </p:tgtEl>
                                        <p:attrNameLst>
                                          <p:attrName>fill.type</p:attrName>
                                        </p:attrNameLst>
                                      </p:cBhvr>
                                      <p:to>
                                        <p:strVal val="solid"/>
                                      </p:to>
                                    </p:set>
                                  </p:childTnLst>
                                </p:cTn>
                              </p:par>
                            </p:childTnLst>
                          </p:cTn>
                        </p:par>
                        <p:par>
                          <p:cTn id="22" fill="hold">
                            <p:stCondLst>
                              <p:cond delay="6840"/>
                            </p:stCondLst>
                            <p:childTnLst>
                              <p:par>
                                <p:cTn id="23" presetID="27" presetClass="entr" presetSubtype="0" fill="hold" nodeType="afterEffect">
                                  <p:stCondLst>
                                    <p:cond delay="0"/>
                                  </p:stCondLst>
                                  <p:iterate type="lt">
                                    <p:tmPct val="50000"/>
                                  </p:iterate>
                                  <p:childTnLst>
                                    <p:set>
                                      <p:cBhvr>
                                        <p:cTn id="24" dur="1" fill="hold">
                                          <p:stCondLst>
                                            <p:cond delay="0"/>
                                          </p:stCondLst>
                                        </p:cTn>
                                        <p:tgtEl>
                                          <p:spTgt spid="9">
                                            <p:txEl>
                                              <p:pRg st="3" end="3"/>
                                            </p:txEl>
                                          </p:spTgt>
                                        </p:tgtEl>
                                        <p:attrNameLst>
                                          <p:attrName>style.visibility</p:attrName>
                                        </p:attrNameLst>
                                      </p:cBhvr>
                                      <p:to>
                                        <p:strVal val="visible"/>
                                      </p:to>
                                    </p:set>
                                    <p:anim calcmode="discrete" valueType="clr">
                                      <p:cBhvr override="childStyle">
                                        <p:cTn id="25" dur="80"/>
                                        <p:tgtEl>
                                          <p:spTgt spid="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9">
                                            <p:txEl>
                                              <p:pRg st="3" end="3"/>
                                            </p:txEl>
                                          </p:spTgt>
                                        </p:tgtEl>
                                        <p:attrNameLst>
                                          <p:attrName>fillcolor</p:attrName>
                                        </p:attrNameLst>
                                      </p:cBhvr>
                                      <p:tavLst>
                                        <p:tav tm="0">
                                          <p:val>
                                            <p:clrVal>
                                              <a:schemeClr val="accent2"/>
                                            </p:clrVal>
                                          </p:val>
                                        </p:tav>
                                        <p:tav tm="50000">
                                          <p:val>
                                            <p:clrVal>
                                              <a:schemeClr val="hlink"/>
                                            </p:clrVal>
                                          </p:val>
                                        </p:tav>
                                      </p:tavLst>
                                    </p:anim>
                                    <p:set>
                                      <p:cBhvr>
                                        <p:cTn id="27" dur="80"/>
                                        <p:tgtEl>
                                          <p:spTgt spid="9">
                                            <p:txEl>
                                              <p:pRg st="3" end="3"/>
                                            </p:txEl>
                                          </p:spTgt>
                                        </p:tgtEl>
                                        <p:attrNameLst>
                                          <p:attrName>fill.type</p:attrName>
                                        </p:attrNameLst>
                                      </p:cBhvr>
                                      <p:to>
                                        <p:strVal val="solid"/>
                                      </p:to>
                                    </p:set>
                                  </p:childTnLst>
                                </p:cTn>
                              </p:par>
                            </p:childTnLst>
                          </p:cTn>
                        </p:par>
                        <p:par>
                          <p:cTn id="28" fill="hold">
                            <p:stCondLst>
                              <p:cond delay="10120"/>
                            </p:stCondLst>
                            <p:childTnLst>
                              <p:par>
                                <p:cTn id="29" presetID="27" presetClass="entr" presetSubtype="0" fill="hold" nodeType="afterEffect">
                                  <p:stCondLst>
                                    <p:cond delay="0"/>
                                  </p:stCondLst>
                                  <p:iterate type="lt">
                                    <p:tmPct val="50000"/>
                                  </p:iterate>
                                  <p:childTnLst>
                                    <p:set>
                                      <p:cBhvr>
                                        <p:cTn id="30" dur="1" fill="hold">
                                          <p:stCondLst>
                                            <p:cond delay="0"/>
                                          </p:stCondLst>
                                        </p:cTn>
                                        <p:tgtEl>
                                          <p:spTgt spid="9">
                                            <p:txEl>
                                              <p:pRg st="4" end="4"/>
                                            </p:txEl>
                                          </p:spTgt>
                                        </p:tgtEl>
                                        <p:attrNameLst>
                                          <p:attrName>style.visibility</p:attrName>
                                        </p:attrNameLst>
                                      </p:cBhvr>
                                      <p:to>
                                        <p:strVal val="visible"/>
                                      </p:to>
                                    </p:set>
                                    <p:anim calcmode="discrete" valueType="clr">
                                      <p:cBhvr override="childStyle">
                                        <p:cTn id="31" dur="80"/>
                                        <p:tgtEl>
                                          <p:spTgt spid="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9">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9">
                                            <p:txEl>
                                              <p:pRg st="4" end="4"/>
                                            </p:txEl>
                                          </p:spTgt>
                                        </p:tgtEl>
                                        <p:attrNameLst>
                                          <p:attrName>fill.type</p:attrName>
                                        </p:attrNameLst>
                                      </p:cBhvr>
                                      <p:to>
                                        <p:strVal val="solid"/>
                                      </p:to>
                                    </p:set>
                                  </p:childTnLst>
                                </p:cTn>
                              </p:par>
                            </p:childTnLst>
                          </p:cTn>
                        </p:par>
                        <p:par>
                          <p:cTn id="34" fill="hold">
                            <p:stCondLst>
                              <p:cond delay="12000"/>
                            </p:stCondLst>
                            <p:childTnLst>
                              <p:par>
                                <p:cTn id="35" presetID="27" presetClass="entr" presetSubtype="0" fill="hold" nodeType="afterEffect">
                                  <p:stCondLst>
                                    <p:cond delay="0"/>
                                  </p:stCondLst>
                                  <p:iterate type="lt">
                                    <p:tmPct val="50000"/>
                                  </p:iterate>
                                  <p:childTnLst>
                                    <p:set>
                                      <p:cBhvr>
                                        <p:cTn id="36" dur="1" fill="hold">
                                          <p:stCondLst>
                                            <p:cond delay="0"/>
                                          </p:stCondLst>
                                        </p:cTn>
                                        <p:tgtEl>
                                          <p:spTgt spid="9">
                                            <p:txEl>
                                              <p:pRg st="5" end="5"/>
                                            </p:txEl>
                                          </p:spTgt>
                                        </p:tgtEl>
                                        <p:attrNameLst>
                                          <p:attrName>style.visibility</p:attrName>
                                        </p:attrNameLst>
                                      </p:cBhvr>
                                      <p:to>
                                        <p:strVal val="visible"/>
                                      </p:to>
                                    </p:set>
                                    <p:anim calcmode="discrete" valueType="clr">
                                      <p:cBhvr override="childStyle">
                                        <p:cTn id="37" dur="80"/>
                                        <p:tgtEl>
                                          <p:spTgt spid="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9">
                                            <p:txEl>
                                              <p:pRg st="5" end="5"/>
                                            </p:txEl>
                                          </p:spTgt>
                                        </p:tgtEl>
                                        <p:attrNameLst>
                                          <p:attrName>fillcolor</p:attrName>
                                        </p:attrNameLst>
                                      </p:cBhvr>
                                      <p:tavLst>
                                        <p:tav tm="0">
                                          <p:val>
                                            <p:clrVal>
                                              <a:schemeClr val="accent2"/>
                                            </p:clrVal>
                                          </p:val>
                                        </p:tav>
                                        <p:tav tm="50000">
                                          <p:val>
                                            <p:clrVal>
                                              <a:schemeClr val="hlink"/>
                                            </p:clrVal>
                                          </p:val>
                                        </p:tav>
                                      </p:tavLst>
                                    </p:anim>
                                    <p:set>
                                      <p:cBhvr>
                                        <p:cTn id="39" dur="80"/>
                                        <p:tgtEl>
                                          <p:spTgt spid="9">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8ECCC5-1842-4735-AA44-06FC8F1FDAC6}" type="datetime1">
              <a:rPr lang="en-US" smtClean="0"/>
              <a:pPr/>
              <a:t>12/23/2020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References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914400" y="1143000"/>
            <a:ext cx="7772400" cy="2086725"/>
          </a:xfrm>
          <a:prstGeom prst="rect">
            <a:avLst/>
          </a:prstGeom>
          <a:noFill/>
        </p:spPr>
        <p:txBody>
          <a:bodyPr wrap="square" lIns="91440" tIns="45720" rIns="91440" bIns="45720">
            <a:spAutoFit/>
          </a:bodyPr>
          <a:lstStyle/>
          <a:p>
            <a:pPr marL="457200" indent="-457200">
              <a:buAutoNum type="arabicPeriod"/>
            </a:pPr>
            <a:r>
              <a:rPr lang="en-US" sz="2400" b="1" dirty="0" smtClean="0"/>
              <a:t>“</a:t>
            </a:r>
            <a:r>
              <a:rPr lang="en-US" sz="2400" b="1" dirty="0"/>
              <a:t>Mechanics and Relativity” by </a:t>
            </a:r>
            <a:r>
              <a:rPr lang="en-US" sz="2400" b="1" dirty="0" err="1"/>
              <a:t>Soni</a:t>
            </a:r>
            <a:r>
              <a:rPr lang="en-US" sz="2400" b="1" dirty="0"/>
              <a:t> V </a:t>
            </a:r>
            <a:r>
              <a:rPr lang="en-US" sz="2400" b="1" dirty="0" smtClean="0"/>
              <a:t>S</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457200" indent="-457200">
              <a:buAutoNum type="arabicPeriod"/>
            </a:pPr>
            <a:r>
              <a:rPr lang="en-US" sz="2400" b="1" dirty="0"/>
              <a:t>“Classical Mechanics And Relativity” by </a:t>
            </a:r>
            <a:r>
              <a:rPr lang="en-US" sz="2400" b="1" dirty="0" err="1"/>
              <a:t>Harald</a:t>
            </a:r>
            <a:r>
              <a:rPr lang="en-US" sz="2400" b="1" dirty="0"/>
              <a:t> J W Muller </a:t>
            </a:r>
            <a:r>
              <a:rPr lang="en-US" sz="2400" b="1" dirty="0" smtClean="0"/>
              <a:t>Kirsten</a:t>
            </a:r>
          </a:p>
          <a:p>
            <a:pPr marL="457200" indent="-457200" algn="just">
              <a:buAutoNum type="arabicPeriod"/>
            </a:pPr>
            <a:r>
              <a:rPr lang="en-US" sz="2400" b="1" dirty="0"/>
              <a:t>“The Britannica Guide to Relativity and Quantum Mechanics (Physics Explained)” by Erik </a:t>
            </a:r>
            <a:r>
              <a:rPr lang="en-US" sz="2400" b="1" dirty="0" err="1"/>
              <a:t>Gregersen</a:t>
            </a:r>
            <a:endPar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 xmlns:p14="http://schemas.microsoft.com/office/powerpoint/2010/main" val="2555220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2600" b="1" dirty="0">
                <a:solidFill>
                  <a:srgbClr val="00B0F0"/>
                </a:solidFill>
                <a:latin typeface="Arial" panose="020B0604020202020204" pitchFamily="34" charset="0"/>
                <a:cs typeface="Arial" panose="020B0604020202020204" pitchFamily="34" charset="0"/>
              </a:rPr>
              <a:t>What is frame of reference</a:t>
            </a:r>
            <a:r>
              <a:rPr lang="en-US" sz="2600" b="1" dirty="0" smtClean="0">
                <a:solidFill>
                  <a:srgbClr val="00B0F0"/>
                </a:solidFill>
                <a:latin typeface="Arial" panose="020B0604020202020204" pitchFamily="34" charset="0"/>
                <a:cs typeface="Arial" panose="020B0604020202020204" pitchFamily="34" charset="0"/>
              </a:rPr>
              <a:t>?</a:t>
            </a: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000" b="1" dirty="0" smtClean="0">
                <a:latin typeface="Times New Roman" panose="02020603050405020304" pitchFamily="18" charset="0"/>
                <a:cs typeface="Times New Roman" panose="02020603050405020304" pitchFamily="18" charset="0"/>
              </a:rPr>
              <a:t> . </a:t>
            </a:r>
            <a:r>
              <a:rPr lang="en-US" sz="2200" b="1" dirty="0" smtClean="0">
                <a:latin typeface="Times New Roman" panose="02020603050405020304" pitchFamily="18" charset="0"/>
                <a:cs typeface="Times New Roman" panose="02020603050405020304" pitchFamily="18" charset="0"/>
              </a:rPr>
              <a:t>Any </a:t>
            </a:r>
            <a:r>
              <a:rPr lang="en-US" sz="2200" b="1" dirty="0">
                <a:latin typeface="Times New Roman" panose="02020603050405020304" pitchFamily="18" charset="0"/>
                <a:cs typeface="Times New Roman" panose="02020603050405020304" pitchFamily="18" charset="0"/>
              </a:rPr>
              <a:t>system relative to which the motion of an object can be described </a:t>
            </a:r>
            <a:r>
              <a:rPr lang="en-US" sz="2200" b="1" dirty="0" smtClean="0">
                <a:latin typeface="Times New Roman" panose="02020603050405020304" pitchFamily="18" charset="0"/>
                <a:cs typeface="Times New Roman" panose="02020603050405020304" pitchFamily="18" charset="0"/>
              </a:rPr>
              <a:t>is </a:t>
            </a:r>
            <a:r>
              <a:rPr lang="en-US" sz="2200" b="1" dirty="0">
                <a:latin typeface="Times New Roman" panose="02020603050405020304" pitchFamily="18" charset="0"/>
                <a:cs typeface="Times New Roman" panose="02020603050405020304" pitchFamily="18" charset="0"/>
              </a:rPr>
              <a:t>called as a frame of reference.</a:t>
            </a:r>
          </a:p>
          <a:p>
            <a:pPr marL="0" indent="0">
              <a:buNone/>
            </a:pPr>
            <a:endParaRPr lang="en-US" sz="2000" b="1" dirty="0" smtClean="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B61E7F5-5F03-4BFD-AF29-3DBEDDB2A268}"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Inertial &amp; non-inertial frames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pSp>
        <p:nvGrpSpPr>
          <p:cNvPr id="9" name="Group 8"/>
          <p:cNvGrpSpPr/>
          <p:nvPr/>
        </p:nvGrpSpPr>
        <p:grpSpPr>
          <a:xfrm>
            <a:off x="756882" y="3048000"/>
            <a:ext cx="7972421" cy="2408841"/>
            <a:chOff x="1135870" y="1849027"/>
            <a:chExt cx="5791517" cy="3254030"/>
          </a:xfrm>
        </p:grpSpPr>
        <p:grpSp>
          <p:nvGrpSpPr>
            <p:cNvPr id="10" name="Group 9"/>
            <p:cNvGrpSpPr/>
            <p:nvPr/>
          </p:nvGrpSpPr>
          <p:grpSpPr>
            <a:xfrm>
              <a:off x="1805515" y="1849027"/>
              <a:ext cx="3851427" cy="2271295"/>
              <a:chOff x="1805515" y="1849027"/>
              <a:chExt cx="3851427" cy="2271295"/>
            </a:xfrm>
          </p:grpSpPr>
          <p:grpSp>
            <p:nvGrpSpPr>
              <p:cNvPr id="13" name="Group 12"/>
              <p:cNvGrpSpPr/>
              <p:nvPr/>
            </p:nvGrpSpPr>
            <p:grpSpPr>
              <a:xfrm>
                <a:off x="1805515" y="2430920"/>
                <a:ext cx="3851427" cy="1689402"/>
                <a:chOff x="2262715" y="3502490"/>
                <a:chExt cx="3851427" cy="1689402"/>
              </a:xfrm>
            </p:grpSpPr>
            <p:sp>
              <p:nvSpPr>
                <p:cNvPr id="15" name="Down Arrow 14"/>
                <p:cNvSpPr/>
                <p:nvPr/>
              </p:nvSpPr>
              <p:spPr>
                <a:xfrm>
                  <a:off x="2262715" y="4191761"/>
                  <a:ext cx="311736" cy="1000131"/>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5818093" y="4120323"/>
                  <a:ext cx="296049" cy="1000131"/>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393547" y="4114872"/>
                  <a:ext cx="3572570" cy="1589"/>
                </a:xfrm>
                <a:prstGeom prst="line">
                  <a:avLst/>
                </a:prstGeom>
                <a:ln w="1555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Down Arrow 17"/>
                <p:cNvSpPr/>
                <p:nvPr/>
              </p:nvSpPr>
              <p:spPr>
                <a:xfrm>
                  <a:off x="4147730" y="3502490"/>
                  <a:ext cx="142876" cy="57150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2294566" y="1849027"/>
                <a:ext cx="3077680" cy="623649"/>
              </a:xfrm>
              <a:prstGeom prst="rect">
                <a:avLst/>
              </a:prstGeom>
              <a:noFill/>
            </p:spPr>
            <p:txBody>
              <a:bodyPr wrap="square" rtlCol="0">
                <a:spAutoFit/>
              </a:bodyPr>
              <a:lstStyle/>
              <a:p>
                <a:r>
                  <a:rPr lang="en-US" sz="2400" b="1" dirty="0" smtClean="0"/>
                  <a:t>Types of Frame of References</a:t>
                </a:r>
                <a:endParaRPr lang="en-US" sz="2400" b="1" dirty="0"/>
              </a:p>
            </p:txBody>
          </p:sp>
        </p:grpSp>
        <p:sp>
          <p:nvSpPr>
            <p:cNvPr id="11" name="TextBox 10"/>
            <p:cNvSpPr txBox="1"/>
            <p:nvPr/>
          </p:nvSpPr>
          <p:spPr>
            <a:xfrm>
              <a:off x="1135870" y="4229948"/>
              <a:ext cx="2214578" cy="873109"/>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Inertial frames of reference</a:t>
              </a:r>
            </a:p>
            <a:p>
              <a:r>
                <a:rPr lang="en-US" dirty="0" smtClean="0">
                  <a:latin typeface="Times New Roman" panose="02020603050405020304" pitchFamily="18" charset="0"/>
                  <a:cs typeface="Times New Roman" panose="02020603050405020304" pitchFamily="18" charset="0"/>
                </a:rPr>
                <a:t>e.g.  building.</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090445" y="4229948"/>
              <a:ext cx="2836942" cy="873109"/>
            </a:xfrm>
            <a:prstGeom prst="rect">
              <a:avLst/>
            </a:prstGeom>
            <a:noFill/>
          </p:spPr>
          <p:txBody>
            <a:bodyPr wrap="square" rtlCol="0">
              <a:spAutoFit/>
            </a:bodyPr>
            <a:lstStyle/>
            <a:p>
              <a:r>
                <a:rPr lang="en-US" dirty="0" smtClean="0">
                  <a:latin typeface="+mj-lt"/>
                </a:rPr>
                <a:t>     </a:t>
              </a:r>
              <a:r>
                <a:rPr lang="en-US" dirty="0" smtClean="0">
                  <a:latin typeface="Times New Roman" panose="02020603050405020304" pitchFamily="18" charset="0"/>
                  <a:cs typeface="Times New Roman" panose="02020603050405020304" pitchFamily="18" charset="0"/>
                </a:rPr>
                <a:t>Non-Inertial frames of reference</a:t>
              </a:r>
            </a:p>
            <a:p>
              <a:r>
                <a:rPr lang="en-US" dirty="0" smtClean="0">
                  <a:latin typeface="Times New Roman" panose="02020603050405020304" pitchFamily="18" charset="0"/>
                  <a:cs typeface="Times New Roman" panose="02020603050405020304" pitchFamily="18" charset="0"/>
                </a:rPr>
                <a:t>e.g.</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 car moving with variable velocity</a:t>
              </a:r>
              <a:endParaRPr lang="en-US" dirty="0">
                <a:latin typeface="Times New Roman" panose="02020603050405020304" pitchFamily="18" charset="0"/>
                <a:cs typeface="Times New Roman" panose="02020603050405020304" pitchFamily="18" charset="0"/>
              </a:endParaRPr>
            </a:p>
          </p:txBody>
        </p:sp>
      </p:grpSp>
      <p:sp>
        <p:nvSpPr>
          <p:cNvPr id="2" name="Rectangle 1"/>
          <p:cNvSpPr/>
          <p:nvPr/>
        </p:nvSpPr>
        <p:spPr>
          <a:xfrm>
            <a:off x="557556" y="5884273"/>
            <a:ext cx="7579319" cy="492443"/>
          </a:xfrm>
          <a:prstGeom prst="rect">
            <a:avLst/>
          </a:prstGeom>
        </p:spPr>
        <p:txBody>
          <a:bodyPr wrap="none">
            <a:spAutoFit/>
          </a:bodyPr>
          <a:lstStyle/>
          <a:p>
            <a:pPr marL="342900" indent="-342900">
              <a:buFont typeface="Arial" panose="020B0604020202020204" pitchFamily="34" charset="0"/>
              <a:buChar char="•"/>
            </a:pPr>
            <a:r>
              <a:rPr lang="en-US" sz="2600" b="1" dirty="0">
                <a:solidFill>
                  <a:srgbClr val="FF0000"/>
                </a:solidFill>
                <a:latin typeface="Arial" panose="020B0604020202020204" pitchFamily="34" charset="0"/>
                <a:cs typeface="Arial" panose="020B0604020202020204" pitchFamily="34" charset="0"/>
              </a:rPr>
              <a:t>Is Earth non-inertial frame or inertial </a:t>
            </a:r>
            <a:r>
              <a:rPr lang="en-US" sz="2600" b="1" dirty="0" smtClean="0">
                <a:solidFill>
                  <a:srgbClr val="FF0000"/>
                </a:solidFill>
                <a:latin typeface="Arial" panose="020B0604020202020204" pitchFamily="34" charset="0"/>
                <a:cs typeface="Arial" panose="020B0604020202020204" pitchFamily="34" charset="0"/>
              </a:rPr>
              <a:t>frame ?</a:t>
            </a:r>
            <a:endParaRPr lang="en-US" sz="26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4421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1181DC-D2C4-4A47-B959-2B6754FD6362}" type="datetime1">
              <a:rPr lang="en-US" smtClean="0"/>
              <a:pPr/>
              <a:t>12/23/2020</a:t>
            </a:fld>
            <a:endParaRPr lang="en-US"/>
          </a:p>
        </p:txBody>
      </p:sp>
      <p:sp>
        <p:nvSpPr>
          <p:cNvPr id="5" name="Footer Placeholder 4"/>
          <p:cNvSpPr>
            <a:spLocks noGrp="1"/>
          </p:cNvSpPr>
          <p:nvPr>
            <p:ph type="ftr" sz="quarter" idx="11"/>
          </p:nvPr>
        </p:nvSpPr>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latin typeface="Times New Roman" pitchFamily="18" charset="0"/>
                <a:cs typeface="Times New Roman" pitchFamily="18" charset="0"/>
              </a:rPr>
              <a:t>Daily Quiz</a:t>
            </a:r>
            <a:endParaRPr lang="en-US" sz="3200" dirty="0">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838200" y="1066800"/>
            <a:ext cx="7162800" cy="5078313"/>
          </a:xfrm>
          <a:prstGeom prst="rect">
            <a:avLst/>
          </a:prstGeom>
        </p:spPr>
        <p:txBody>
          <a:bodyPr wrap="square">
            <a:spAutoFit/>
          </a:bodyPr>
          <a:lstStyle/>
          <a:p>
            <a:pPr lvl="0">
              <a:buFont typeface="Arial" pitchFamily="34" charset="0"/>
              <a:buChar char="•"/>
            </a:pPr>
            <a:r>
              <a:rPr lang="en-US" dirty="0" smtClean="0">
                <a:latin typeface="Times New Roman" pitchFamily="18" charset="0"/>
                <a:cs typeface="Times New Roman" pitchFamily="18" charset="0"/>
              </a:rPr>
              <a:t> Special theory of relativity treats problems involving</a:t>
            </a:r>
          </a:p>
          <a:p>
            <a:pPr lvl="0"/>
            <a:r>
              <a:rPr lang="en-US" dirty="0" smtClean="0">
                <a:latin typeface="Times New Roman" pitchFamily="18" charset="0"/>
                <a:cs typeface="Times New Roman" pitchFamily="18" charset="0"/>
              </a:rPr>
              <a:t>Inertial frame of reference</a:t>
            </a:r>
          </a:p>
          <a:p>
            <a:pPr lvl="0"/>
            <a:r>
              <a:rPr lang="en-US" dirty="0" smtClean="0">
                <a:latin typeface="Times New Roman" pitchFamily="18" charset="0"/>
                <a:cs typeface="Times New Roman" pitchFamily="18" charset="0"/>
              </a:rPr>
              <a:t>Non-inertial frame of reference</a:t>
            </a:r>
          </a:p>
          <a:p>
            <a:pPr lvl="0"/>
            <a:r>
              <a:rPr lang="en-US" dirty="0" smtClean="0">
                <a:latin typeface="Times New Roman" pitchFamily="18" charset="0"/>
                <a:cs typeface="Times New Roman" pitchFamily="18" charset="0"/>
              </a:rPr>
              <a:t>Non-accelerated frame of reference</a:t>
            </a:r>
          </a:p>
          <a:p>
            <a:pPr lvl="0"/>
            <a:r>
              <a:rPr lang="en-US" dirty="0" smtClean="0">
                <a:latin typeface="Times New Roman" pitchFamily="18" charset="0"/>
                <a:cs typeface="Times New Roman" pitchFamily="18" charset="0"/>
              </a:rPr>
              <a:t>Accelerated frame of reference</a:t>
            </a:r>
          </a:p>
          <a:p>
            <a:r>
              <a:rPr lang="en-US" dirty="0" smtClean="0">
                <a:latin typeface="Times New Roman" pitchFamily="18" charset="0"/>
                <a:cs typeface="Times New Roman" pitchFamily="18" charset="0"/>
              </a:rPr>
              <a:t>ANS (a)</a:t>
            </a:r>
          </a:p>
          <a:p>
            <a:pPr lvl="0">
              <a:buFont typeface="Arial" pitchFamily="34" charset="0"/>
              <a:buChar char="•"/>
            </a:pPr>
            <a:r>
              <a:rPr lang="en-US" dirty="0" smtClean="0">
                <a:latin typeface="Times New Roman" pitchFamily="18" charset="0"/>
                <a:cs typeface="Times New Roman" pitchFamily="18" charset="0"/>
              </a:rPr>
              <a:t>Einstein Proposed________.</a:t>
            </a:r>
          </a:p>
          <a:p>
            <a:pPr lvl="0"/>
            <a:r>
              <a:rPr lang="en-US" dirty="0" smtClean="0">
                <a:latin typeface="Times New Roman" pitchFamily="18" charset="0"/>
                <a:cs typeface="Times New Roman" pitchFamily="18" charset="0"/>
              </a:rPr>
              <a:t>Special theory of relativity</a:t>
            </a:r>
          </a:p>
          <a:p>
            <a:pPr lvl="0"/>
            <a:r>
              <a:rPr lang="en-US" dirty="0" smtClean="0">
                <a:latin typeface="Times New Roman" pitchFamily="18" charset="0"/>
                <a:cs typeface="Times New Roman" pitchFamily="18" charset="0"/>
              </a:rPr>
              <a:t>General theory of relativity</a:t>
            </a:r>
          </a:p>
          <a:p>
            <a:pPr lvl="0"/>
            <a:r>
              <a:rPr lang="en-US" dirty="0" smtClean="0">
                <a:latin typeface="Times New Roman" pitchFamily="18" charset="0"/>
                <a:cs typeface="Times New Roman" pitchFamily="18" charset="0"/>
              </a:rPr>
              <a:t>Both (a) and (b)</a:t>
            </a:r>
          </a:p>
          <a:p>
            <a:pPr lvl="0"/>
            <a:r>
              <a:rPr lang="en-US" dirty="0" smtClean="0">
                <a:latin typeface="Times New Roman" pitchFamily="18" charset="0"/>
                <a:cs typeface="Times New Roman" pitchFamily="18" charset="0"/>
              </a:rPr>
              <a:t>None of above</a:t>
            </a:r>
          </a:p>
          <a:p>
            <a:r>
              <a:rPr lang="en-US" dirty="0" smtClean="0">
                <a:latin typeface="Times New Roman" pitchFamily="18" charset="0"/>
                <a:cs typeface="Times New Roman" pitchFamily="18" charset="0"/>
              </a:rPr>
              <a:t>ANS (C)</a:t>
            </a:r>
          </a:p>
          <a:p>
            <a:pPr lvl="0">
              <a:buFont typeface="Arial" pitchFamily="34" charset="0"/>
              <a:buChar char="•"/>
            </a:pPr>
            <a:r>
              <a:rPr lang="en-US" dirty="0" smtClean="0">
                <a:latin typeface="Times New Roman" pitchFamily="18" charset="0"/>
                <a:cs typeface="Times New Roman" pitchFamily="18" charset="0"/>
              </a:rPr>
              <a:t>The postulates of special theory of relativity are applicable to:</a:t>
            </a:r>
          </a:p>
          <a:p>
            <a:r>
              <a:rPr lang="en-US" dirty="0" smtClean="0">
                <a:latin typeface="Times New Roman" pitchFamily="18" charset="0"/>
                <a:cs typeface="Times New Roman" pitchFamily="18" charset="0"/>
              </a:rPr>
              <a:t>	(a) Accelerated frame</a:t>
            </a:r>
          </a:p>
          <a:p>
            <a:r>
              <a:rPr lang="en-US" dirty="0" smtClean="0">
                <a:latin typeface="Times New Roman" pitchFamily="18" charset="0"/>
                <a:cs typeface="Times New Roman" pitchFamily="18" charset="0"/>
              </a:rPr>
              <a:t>	(b) Inertial frame</a:t>
            </a:r>
          </a:p>
          <a:p>
            <a:r>
              <a:rPr lang="en-US" dirty="0" smtClean="0">
                <a:latin typeface="Times New Roman" pitchFamily="18" charset="0"/>
                <a:cs typeface="Times New Roman" pitchFamily="18" charset="0"/>
              </a:rPr>
              <a:t>	(c) Stationary frame</a:t>
            </a:r>
          </a:p>
          <a:p>
            <a:r>
              <a:rPr lang="en-US" dirty="0" smtClean="0">
                <a:latin typeface="Times New Roman" pitchFamily="18" charset="0"/>
                <a:cs typeface="Times New Roman" pitchFamily="18" charset="0"/>
              </a:rPr>
              <a:t>	(d) None of above</a:t>
            </a:r>
          </a:p>
          <a:p>
            <a:pPr marL="457200" indent="-457200">
              <a:buNone/>
            </a:pPr>
            <a:endParaRPr lang="en-US"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- 2</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ED2E58E5-2A12-4119-952C-5B8B12EFB0CA}"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14</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860730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a:t>
            </a:r>
            <a:r>
              <a:rPr lang="en-US" sz="2400" dirty="0" smtClean="0"/>
              <a:t>Galilean transformations.</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81C9BDBA-D490-45BA-B005-27327B7D516F}"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81256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a:t>
            </a:r>
            <a:r>
              <a:rPr lang="en-US" sz="2400" dirty="0"/>
              <a:t>to </a:t>
            </a:r>
            <a:r>
              <a:rPr lang="en-US" sz="2400" dirty="0" smtClean="0"/>
              <a:t>apply Galilean transformations.</a:t>
            </a:r>
          </a:p>
        </p:txBody>
      </p:sp>
      <p:sp>
        <p:nvSpPr>
          <p:cNvPr id="4" name="Date Placeholder 3"/>
          <p:cNvSpPr>
            <a:spLocks noGrp="1"/>
          </p:cNvSpPr>
          <p:nvPr>
            <p:ph type="dt" sz="half" idx="10"/>
          </p:nvPr>
        </p:nvSpPr>
        <p:spPr/>
        <p:txBody>
          <a:bodyPr/>
          <a:lstStyle/>
          <a:p>
            <a:fld id="{B714FC73-2CD3-44A0-AC45-1694017C1729}"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4246705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8229600" cy="1600200"/>
          </a:xfrm>
        </p:spPr>
        <p:txBody>
          <a:bodyPr>
            <a:normAutofit/>
          </a:bodyPr>
          <a:lstStyle/>
          <a:p>
            <a:pPr algn="just"/>
            <a:r>
              <a:rPr lang="en-US" sz="2600" b="1" dirty="0" smtClean="0">
                <a:latin typeface="Times New Roman" panose="02020603050405020304" pitchFamily="18" charset="0"/>
                <a:cs typeface="Times New Roman" panose="02020603050405020304" pitchFamily="18" charset="0"/>
              </a:rPr>
              <a:t>Frames of reference and their types</a:t>
            </a:r>
          </a:p>
          <a:p>
            <a:pPr marL="0" indent="0" algn="just">
              <a:buNone/>
            </a:pPr>
            <a:endParaRPr lang="en-US" sz="2600" b="1" dirty="0" smtClean="0">
              <a:latin typeface="Times New Roman" panose="02020603050405020304" pitchFamily="18" charset="0"/>
              <a:cs typeface="Times New Roman" panose="02020603050405020304" pitchFamily="18" charset="0"/>
            </a:endParaRPr>
          </a:p>
          <a:p>
            <a:pPr algn="just"/>
            <a:r>
              <a:rPr lang="en-US" sz="2600" b="1" dirty="0" smtClean="0">
                <a:latin typeface="Times New Roman" panose="02020603050405020304" pitchFamily="18" charset="0"/>
                <a:cs typeface="Times New Roman" panose="02020603050405020304" pitchFamily="18" charset="0"/>
              </a:rPr>
              <a:t>Inertial and Non-Inertial frames</a:t>
            </a:r>
            <a:endParaRPr lang="en-US" sz="26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4EBB5C7-F290-4E18-A362-BF3EFA83022E}"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6250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noProof="0" dirty="0" smtClean="0"/>
              <a:t> Recap</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053901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r>
              <a:rPr lang="en-US" sz="2600" b="1" dirty="0" smtClean="0">
                <a:latin typeface="Times New Roman" panose="02020603050405020304" pitchFamily="18" charset="0"/>
                <a:cs typeface="Times New Roman" panose="02020603050405020304" pitchFamily="18" charset="0"/>
              </a:rPr>
              <a:t>Transformation Equations</a:t>
            </a:r>
          </a:p>
          <a:p>
            <a:pPr marL="0" indent="0" algn="just">
              <a:buNone/>
            </a:pPr>
            <a:endParaRPr lang="en-US" sz="2600" b="1" dirty="0">
              <a:latin typeface="Times New Roman" panose="02020603050405020304" pitchFamily="18" charset="0"/>
              <a:cs typeface="Times New Roman" panose="02020603050405020304" pitchFamily="18" charset="0"/>
            </a:endParaRPr>
          </a:p>
          <a:p>
            <a:pPr algn="just"/>
            <a:r>
              <a:rPr lang="en-US" sz="2600" b="1" dirty="0" smtClean="0">
                <a:latin typeface="Times New Roman" panose="02020603050405020304" pitchFamily="18" charset="0"/>
                <a:cs typeface="Times New Roman" panose="02020603050405020304" pitchFamily="18" charset="0"/>
              </a:rPr>
              <a:t>Galilean Transformations</a:t>
            </a:r>
            <a:endParaRPr lang="en-US" sz="26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2740BEC-A38A-44F9-8B89-7B2CFE438A30}"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6250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Today’s Lecture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4030415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2600" b="1" dirty="0">
                <a:latin typeface="Arial" panose="020B0604020202020204" pitchFamily="34" charset="0"/>
                <a:cs typeface="Arial" panose="020B0604020202020204" pitchFamily="34" charset="0"/>
              </a:rPr>
              <a:t>What do you mean by </a:t>
            </a:r>
            <a:r>
              <a:rPr lang="en-US" sz="2600" b="1" dirty="0">
                <a:solidFill>
                  <a:srgbClr val="00B0F0"/>
                </a:solidFill>
                <a:latin typeface="Arial" panose="020B0604020202020204" pitchFamily="34" charset="0"/>
                <a:cs typeface="Arial" panose="020B0604020202020204" pitchFamily="34" charset="0"/>
              </a:rPr>
              <a:t>transformation equation</a:t>
            </a:r>
            <a:r>
              <a:rPr lang="en-US" sz="2600" b="1" dirty="0" smtClean="0">
                <a:solidFill>
                  <a:srgbClr val="00B0F0"/>
                </a:solidFill>
                <a:latin typeface="Arial" panose="020B0604020202020204" pitchFamily="34" charset="0"/>
                <a:cs typeface="Arial" panose="020B0604020202020204" pitchFamily="34" charset="0"/>
              </a:rPr>
              <a:t>?</a:t>
            </a:r>
          </a:p>
          <a:p>
            <a:pPr marL="0" indent="0">
              <a:buNone/>
            </a:pPr>
            <a:endParaRPr lang="en-US" sz="2000" b="1" dirty="0">
              <a:latin typeface="Arial" panose="020B0604020202020204" pitchFamily="34" charset="0"/>
              <a:cs typeface="Arial" panose="020B0604020202020204" pitchFamily="34" charset="0"/>
            </a:endParaRPr>
          </a:p>
          <a:p>
            <a:pPr algn="just"/>
            <a:r>
              <a:rPr lang="en-US" sz="2200" b="1" dirty="0">
                <a:latin typeface="Times New Roman" panose="02020603050405020304" pitchFamily="18" charset="0"/>
                <a:cs typeface="Times New Roman" panose="02020603050405020304" pitchFamily="18" charset="0"/>
              </a:rPr>
              <a:t>A</a:t>
            </a:r>
            <a:r>
              <a:rPr lang="en-US" sz="2200" b="1" dirty="0" smtClean="0">
                <a:latin typeface="Times New Roman" panose="02020603050405020304" pitchFamily="18" charset="0"/>
                <a:cs typeface="Times New Roman" panose="02020603050405020304" pitchFamily="18" charset="0"/>
              </a:rPr>
              <a:t> set of equations which relates the position and time measured in one inertial frame of reference  into another inertial frame of reference.</a:t>
            </a:r>
          </a:p>
          <a:p>
            <a:pPr algn="just"/>
            <a:endParaRPr lang="en-US" sz="2000" b="1" dirty="0">
              <a:latin typeface="Times New Roman" panose="02020603050405020304" pitchFamily="18" charset="0"/>
              <a:cs typeface="Times New Roman" panose="02020603050405020304" pitchFamily="18" charset="0"/>
            </a:endParaRPr>
          </a:p>
          <a:p>
            <a:pPr algn="just"/>
            <a:r>
              <a:rPr lang="en-US" sz="2200" b="1" dirty="0">
                <a:latin typeface="Arial" panose="020B0604020202020204" pitchFamily="34" charset="0"/>
                <a:cs typeface="Arial" panose="020B0604020202020204" pitchFamily="34" charset="0"/>
              </a:rPr>
              <a:t>Galilean Transformation </a:t>
            </a:r>
            <a:r>
              <a:rPr lang="en-US" sz="2200" b="1" dirty="0" smtClean="0">
                <a:latin typeface="Arial" panose="020B0604020202020204" pitchFamily="34" charset="0"/>
                <a:cs typeface="Arial" panose="020B0604020202020204" pitchFamily="34" charset="0"/>
              </a:rPr>
              <a:t>Equations </a:t>
            </a:r>
            <a:endParaRPr lang="en-US" sz="2200" b="1" dirty="0">
              <a:latin typeface="Arial" panose="020B0604020202020204" pitchFamily="34" charset="0"/>
              <a:cs typeface="Arial" panose="020B0604020202020204" pitchFamily="34" charset="0"/>
            </a:endParaRPr>
          </a:p>
          <a:p>
            <a:pPr algn="just"/>
            <a:endParaRPr lang="en-US" sz="20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C10FB61-E86D-405D-B03E-514040A58902}"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Title 1"/>
          <p:cNvSpPr txBox="1">
            <a:spLocks/>
          </p:cNvSpPr>
          <p:nvPr/>
        </p:nvSpPr>
        <p:spPr>
          <a:xfrm>
            <a:off x="136250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Galilean transformations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10" name="Object 9"/>
          <p:cNvGraphicFramePr>
            <a:graphicFrameLocks noChangeAspect="1"/>
          </p:cNvGraphicFramePr>
          <p:nvPr>
            <p:extLst>
              <p:ext uri="{D42A27DB-BD31-4B8C-83A1-F6EECF244321}">
                <p14:modId xmlns="" xmlns:p14="http://schemas.microsoft.com/office/powerpoint/2010/main" val="4083785911"/>
              </p:ext>
            </p:extLst>
          </p:nvPr>
        </p:nvGraphicFramePr>
        <p:xfrm>
          <a:off x="4164873" y="3962400"/>
          <a:ext cx="1728653" cy="1828800"/>
        </p:xfrm>
        <a:graphic>
          <a:graphicData uri="http://schemas.openxmlformats.org/presentationml/2006/ole">
            <p:oleObj spid="_x0000_s15396" name="Equation" r:id="rId4" imgW="634725" imgH="863225" progId="">
              <p:embed/>
            </p:oleObj>
          </a:graphicData>
        </a:graphic>
      </p:graphicFrame>
    </p:spTree>
    <p:extLst>
      <p:ext uri="{BB962C8B-B14F-4D97-AF65-F5344CB8AC3E}">
        <p14:creationId xmlns="" xmlns:p14="http://schemas.microsoft.com/office/powerpoint/2010/main" val="24641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21873"/>
            <a:ext cx="8534400" cy="5213350"/>
          </a:xfrm>
        </p:spPr>
        <p:txBody>
          <a:bodyPr>
            <a:noAutofit/>
          </a:bodyPr>
          <a:lstStyle/>
          <a:p>
            <a:r>
              <a:rPr lang="en-US" sz="2500" dirty="0" smtClean="0"/>
              <a:t>Introduction</a:t>
            </a:r>
          </a:p>
          <a:p>
            <a:r>
              <a:rPr lang="en-US" sz="2500" dirty="0"/>
              <a:t>Inertial &amp; non-inertial frames</a:t>
            </a:r>
            <a:endParaRPr lang="en-US" sz="2500" dirty="0" smtClean="0"/>
          </a:p>
          <a:p>
            <a:r>
              <a:rPr lang="en-US" sz="2500" dirty="0"/>
              <a:t>Michelson-Morley experiment</a:t>
            </a:r>
            <a:endParaRPr lang="en-US" sz="2500" dirty="0" smtClean="0"/>
          </a:p>
          <a:p>
            <a:r>
              <a:rPr lang="en-US" sz="2500" dirty="0"/>
              <a:t>Einstein’s postulates, Lorentz transformation equations</a:t>
            </a:r>
            <a:endParaRPr lang="en-US" sz="2500" dirty="0" smtClean="0"/>
          </a:p>
          <a:p>
            <a:r>
              <a:rPr lang="en-US" sz="2500" dirty="0"/>
              <a:t>Length contraction, Time dilation </a:t>
            </a:r>
            <a:endParaRPr lang="en-US" sz="2500" dirty="0" smtClean="0"/>
          </a:p>
          <a:p>
            <a:r>
              <a:rPr lang="en-US" sz="2500" dirty="0"/>
              <a:t>Addition of velocities</a:t>
            </a:r>
            <a:endParaRPr lang="en-US" sz="2500" dirty="0" smtClean="0"/>
          </a:p>
          <a:p>
            <a:r>
              <a:rPr lang="en-US" sz="2500" dirty="0"/>
              <a:t>Mass energy equivalence, Concept of Rest mass of Photon</a:t>
            </a:r>
            <a:endParaRPr lang="en-US" sz="2500" dirty="0" smtClean="0"/>
          </a:p>
          <a:p>
            <a:r>
              <a:rPr lang="en-US" sz="2500" dirty="0"/>
              <a:t>Relativistic relation between energy and momentum</a:t>
            </a:r>
            <a:endParaRPr lang="en-US" sz="2500" dirty="0" smtClean="0"/>
          </a:p>
        </p:txBody>
      </p:sp>
      <p:sp>
        <p:nvSpPr>
          <p:cNvPr id="6" name="Date Placeholder 5"/>
          <p:cNvSpPr>
            <a:spLocks noGrp="1"/>
          </p:cNvSpPr>
          <p:nvPr>
            <p:ph type="dt" sz="half" idx="10"/>
          </p:nvPr>
        </p:nvSpPr>
        <p:spPr/>
        <p:txBody>
          <a:bodyPr/>
          <a:lstStyle/>
          <a:p>
            <a:fld id="{F02D4506-16F5-4316-A3C9-A064B083583A}" type="datetime1">
              <a:rPr lang="en-US" smtClean="0"/>
              <a:pPr/>
              <a:t>12/23/2020</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Content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79886"/>
            <a:ext cx="8229600" cy="5344714"/>
          </a:xfrm>
        </p:spPr>
        <p:txBody>
          <a:bodyPr>
            <a:normAutofit lnSpcReduction="10000"/>
          </a:bodyPr>
          <a:lstStyle/>
          <a:p>
            <a:r>
              <a:rPr lang="en-US" sz="2600" b="1" dirty="0">
                <a:latin typeface="Arial" panose="020B0604020202020204" pitchFamily="34" charset="0"/>
                <a:cs typeface="Arial" panose="020B0604020202020204" pitchFamily="34" charset="0"/>
              </a:rPr>
              <a:t>Inverse Galilean Transformations Equations</a:t>
            </a:r>
          </a:p>
          <a:p>
            <a:endParaRPr lang="en-US" dirty="0" smtClean="0"/>
          </a:p>
          <a:p>
            <a:endParaRPr lang="en-US" dirty="0"/>
          </a:p>
          <a:p>
            <a:endParaRPr lang="en-US" dirty="0" smtClean="0"/>
          </a:p>
          <a:p>
            <a:endParaRPr lang="en-US" sz="2200" b="1" dirty="0" smtClean="0">
              <a:latin typeface="Arial" panose="020B0604020202020204" pitchFamily="34" charset="0"/>
              <a:cs typeface="Arial" panose="020B0604020202020204" pitchFamily="34" charset="0"/>
            </a:endParaRPr>
          </a:p>
          <a:p>
            <a:r>
              <a:rPr lang="en-US" sz="2600" b="1" dirty="0" smtClean="0">
                <a:latin typeface="Arial" panose="020B0604020202020204" pitchFamily="34" charset="0"/>
                <a:cs typeface="Arial" panose="020B0604020202020204" pitchFamily="34" charset="0"/>
              </a:rPr>
              <a:t>For velocity </a:t>
            </a:r>
            <a:endParaRPr lang="en-US" sz="2600" b="1" dirty="0">
              <a:latin typeface="Arial" panose="020B0604020202020204" pitchFamily="34" charset="0"/>
              <a:cs typeface="Arial" panose="020B0604020202020204" pitchFamily="34" charset="0"/>
            </a:endParaRPr>
          </a:p>
          <a:p>
            <a:pPr marL="0" indent="0">
              <a:buNone/>
            </a:pPr>
            <a:endParaRPr lang="en-US" dirty="0" smtClean="0"/>
          </a:p>
          <a:p>
            <a:r>
              <a:rPr lang="en-US" sz="2600" b="1" dirty="0">
                <a:latin typeface="Arial" panose="020B0604020202020204" pitchFamily="34" charset="0"/>
                <a:cs typeface="Arial" panose="020B0604020202020204" pitchFamily="34" charset="0"/>
              </a:rPr>
              <a:t>For </a:t>
            </a:r>
            <a:r>
              <a:rPr lang="en-US" sz="2600" b="1" dirty="0" smtClean="0">
                <a:latin typeface="Arial" panose="020B0604020202020204" pitchFamily="34" charset="0"/>
                <a:cs typeface="Arial" panose="020B0604020202020204" pitchFamily="34" charset="0"/>
              </a:rPr>
              <a:t>acceleration</a:t>
            </a:r>
          </a:p>
          <a:p>
            <a:endParaRPr lang="en-US" sz="2200" b="1" dirty="0" smtClean="0">
              <a:latin typeface="Arial" panose="020B0604020202020204" pitchFamily="34" charset="0"/>
              <a:cs typeface="Arial" panose="020B0604020202020204" pitchFamily="34" charset="0"/>
            </a:endParaRPr>
          </a:p>
          <a:p>
            <a:pPr marL="0" indent="0">
              <a:buNone/>
            </a:pPr>
            <a:endParaRPr lang="en-US" sz="2200" b="1" dirty="0">
              <a:latin typeface="Arial" panose="020B0604020202020204" pitchFamily="34" charset="0"/>
              <a:cs typeface="Arial" panose="020B0604020202020204" pitchFamily="34" charset="0"/>
            </a:endParaRPr>
          </a:p>
          <a:p>
            <a:r>
              <a:rPr lang="en-US" sz="2200" b="1" dirty="0" smtClean="0">
                <a:solidFill>
                  <a:srgbClr val="00B0F0"/>
                </a:solidFill>
                <a:latin typeface="Times New Roman" panose="02020603050405020304" pitchFamily="18" charset="0"/>
                <a:cs typeface="Times New Roman" panose="02020603050405020304" pitchFamily="18" charset="0"/>
              </a:rPr>
              <a:t>In all inertial frames </a:t>
            </a:r>
            <a:r>
              <a:rPr lang="en-US" sz="2200" b="1" dirty="0">
                <a:solidFill>
                  <a:srgbClr val="00B0F0"/>
                </a:solidFill>
                <a:latin typeface="Times New Roman" panose="02020603050405020304" pitchFamily="18" charset="0"/>
                <a:cs typeface="Times New Roman" panose="02020603050405020304" pitchFamily="18" charset="0"/>
              </a:rPr>
              <a:t>a </a:t>
            </a:r>
            <a:r>
              <a:rPr lang="en-US" sz="2200" b="1" dirty="0" smtClean="0">
                <a:solidFill>
                  <a:srgbClr val="00B0F0"/>
                </a:solidFill>
                <a:latin typeface="Times New Roman" panose="02020603050405020304" pitchFamily="18" charset="0"/>
                <a:cs typeface="Times New Roman" panose="02020603050405020304" pitchFamily="18" charset="0"/>
              </a:rPr>
              <a:t>body </a:t>
            </a:r>
            <a:r>
              <a:rPr lang="en-US" sz="2200" b="1" dirty="0">
                <a:solidFill>
                  <a:srgbClr val="00B0F0"/>
                </a:solidFill>
                <a:latin typeface="Times New Roman" panose="02020603050405020304" pitchFamily="18" charset="0"/>
                <a:cs typeface="Times New Roman" panose="02020603050405020304" pitchFamily="18" charset="0"/>
              </a:rPr>
              <a:t>will be observed to have the same acceleration.</a:t>
            </a:r>
          </a:p>
          <a:p>
            <a:endParaRPr lang="en-US" dirty="0"/>
          </a:p>
        </p:txBody>
      </p:sp>
      <p:sp>
        <p:nvSpPr>
          <p:cNvPr id="4" name="Date Placeholder 3"/>
          <p:cNvSpPr>
            <a:spLocks noGrp="1"/>
          </p:cNvSpPr>
          <p:nvPr>
            <p:ph type="dt" sz="half" idx="10"/>
          </p:nvPr>
        </p:nvSpPr>
        <p:spPr/>
        <p:txBody>
          <a:bodyPr/>
          <a:lstStyle/>
          <a:p>
            <a:fld id="{E44582D4-BE1F-41D6-9041-C3FB562D97DE}"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            Galilean transformations                </a:t>
            </a:r>
            <a:r>
              <a:rPr lang="en-US" sz="2200" dirty="0" smtClean="0"/>
              <a:t>Contd..</a:t>
            </a:r>
            <a:endParaRPr lang="en-US" sz="2200"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9" name="Object 5"/>
          <p:cNvGraphicFramePr>
            <a:graphicFrameLocks noChangeAspect="1"/>
          </p:cNvGraphicFramePr>
          <p:nvPr>
            <p:extLst>
              <p:ext uri="{D42A27DB-BD31-4B8C-83A1-F6EECF244321}">
                <p14:modId xmlns="" xmlns:p14="http://schemas.microsoft.com/office/powerpoint/2010/main" val="4156109898"/>
              </p:ext>
            </p:extLst>
          </p:nvPr>
        </p:nvGraphicFramePr>
        <p:xfrm>
          <a:off x="4022725" y="1676400"/>
          <a:ext cx="1381364" cy="1676400"/>
        </p:xfrm>
        <a:graphic>
          <a:graphicData uri="http://schemas.openxmlformats.org/presentationml/2006/ole">
            <p:oleObj spid="_x0000_s2569" name="Equation" r:id="rId4" imgW="622030" imgH="863225" progId="">
              <p:embed/>
            </p:oleObj>
          </a:graphicData>
        </a:graphic>
      </p:graphicFrame>
      <p:graphicFrame>
        <p:nvGraphicFramePr>
          <p:cNvPr id="10" name="Object 3"/>
          <p:cNvGraphicFramePr>
            <a:graphicFrameLocks noChangeAspect="1"/>
          </p:cNvGraphicFramePr>
          <p:nvPr>
            <p:extLst>
              <p:ext uri="{D42A27DB-BD31-4B8C-83A1-F6EECF244321}">
                <p14:modId xmlns="" xmlns:p14="http://schemas.microsoft.com/office/powerpoint/2010/main" val="3361285815"/>
              </p:ext>
            </p:extLst>
          </p:nvPr>
        </p:nvGraphicFramePr>
        <p:xfrm>
          <a:off x="4012489" y="3812277"/>
          <a:ext cx="1006475" cy="423779"/>
        </p:xfrm>
        <a:graphic>
          <a:graphicData uri="http://schemas.openxmlformats.org/presentationml/2006/ole">
            <p:oleObj spid="_x0000_s2570" name="Equation" r:id="rId5" imgW="622030" imgH="203112" progId="">
              <p:embed/>
            </p:oleObj>
          </a:graphicData>
        </a:graphic>
      </p:graphicFrame>
      <p:graphicFrame>
        <p:nvGraphicFramePr>
          <p:cNvPr id="11" name="Object 5"/>
          <p:cNvGraphicFramePr>
            <a:graphicFrameLocks noChangeAspect="1"/>
          </p:cNvGraphicFramePr>
          <p:nvPr>
            <p:extLst>
              <p:ext uri="{D42A27DB-BD31-4B8C-83A1-F6EECF244321}">
                <p14:modId xmlns="" xmlns:p14="http://schemas.microsoft.com/office/powerpoint/2010/main" val="1503390240"/>
              </p:ext>
            </p:extLst>
          </p:nvPr>
        </p:nvGraphicFramePr>
        <p:xfrm>
          <a:off x="3886200" y="5028722"/>
          <a:ext cx="909646" cy="374560"/>
        </p:xfrm>
        <a:graphic>
          <a:graphicData uri="http://schemas.openxmlformats.org/presentationml/2006/ole">
            <p:oleObj spid="_x0000_s2571" name="Equation" r:id="rId6" imgW="380670" imgH="177646" progId="">
              <p:embed/>
            </p:oleObj>
          </a:graphicData>
        </a:graphic>
      </p:graphicFrame>
    </p:spTree>
    <p:extLst>
      <p:ext uri="{BB962C8B-B14F-4D97-AF65-F5344CB8AC3E}">
        <p14:creationId xmlns="" xmlns:p14="http://schemas.microsoft.com/office/powerpoint/2010/main" val="29175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Horizontal)">
                                      <p:cBhvr>
                                        <p:cTn id="7" dur="500"/>
                                        <p:tgtEl>
                                          <p:spTgt spid="9"/>
                                        </p:tgtEl>
                                      </p:cBhvr>
                                    </p:animEffect>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4)">
                                      <p:cBhvr>
                                        <p:cTn id="11" dur="500"/>
                                        <p:tgtEl>
                                          <p:spTgt spid="10"/>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4)">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pPr lvl="0">
              <a:spcBef>
                <a:spcPts val="0"/>
              </a:spcBef>
              <a:spcAft>
                <a:spcPts val="600"/>
              </a:spcAft>
            </a:pPr>
            <a:r>
              <a:rPr lang="en-US" sz="2400" dirty="0">
                <a:latin typeface="Times New Roman" pitchFamily="18" charset="0"/>
                <a:cs typeface="Times New Roman" pitchFamily="18" charset="0"/>
              </a:rPr>
              <a:t>In special theory of relativity, the two frames of reference are called</a:t>
            </a:r>
          </a:p>
          <a:p>
            <a:pPr marL="907542" lvl="1" indent="-514350">
              <a:spcBef>
                <a:spcPts val="0"/>
              </a:spcBef>
              <a:spcAft>
                <a:spcPts val="600"/>
              </a:spcAft>
              <a:buAutoNum type="alphaLcParenBoth"/>
            </a:pPr>
            <a:r>
              <a:rPr lang="en-US" sz="2400" dirty="0">
                <a:latin typeface="Times New Roman" pitchFamily="18" charset="0"/>
                <a:cs typeface="Times New Roman" pitchFamily="18" charset="0"/>
              </a:rPr>
              <a:t>Accelerated frames               </a:t>
            </a:r>
          </a:p>
          <a:p>
            <a:pPr marL="907542" lvl="1" indent="-514350">
              <a:spcBef>
                <a:spcPts val="0"/>
              </a:spcBef>
              <a:spcAft>
                <a:spcPts val="600"/>
              </a:spcAft>
              <a:buAutoNum type="alphaLcParenBoth"/>
            </a:pPr>
            <a:r>
              <a:rPr lang="en-US" sz="2400" dirty="0">
                <a:latin typeface="Times New Roman" pitchFamily="18" charset="0"/>
                <a:cs typeface="Times New Roman" pitchFamily="18" charset="0"/>
              </a:rPr>
              <a:t>non-inertial frames</a:t>
            </a:r>
          </a:p>
          <a:p>
            <a:pPr marL="907542" lvl="1" indent="-514350">
              <a:spcBef>
                <a:spcPts val="0"/>
              </a:spcBef>
              <a:spcAft>
                <a:spcPts val="600"/>
              </a:spcAft>
              <a:buAutoNum type="alphaLcParenBoth"/>
            </a:pPr>
            <a:r>
              <a:rPr lang="en-US" sz="2400" dirty="0">
                <a:latin typeface="Times New Roman" pitchFamily="18" charset="0"/>
                <a:cs typeface="Times New Roman" pitchFamily="18" charset="0"/>
              </a:rPr>
              <a:t> Inertial frames                </a:t>
            </a:r>
          </a:p>
          <a:p>
            <a:pPr marL="907542" lvl="1" indent="-514350">
              <a:spcBef>
                <a:spcPts val="0"/>
              </a:spcBef>
              <a:spcAft>
                <a:spcPts val="600"/>
              </a:spcAft>
              <a:buAutoNum type="alphaLcParenBoth"/>
            </a:pPr>
            <a:r>
              <a:rPr lang="en-US" sz="2400" dirty="0">
                <a:latin typeface="Times New Roman" pitchFamily="18" charset="0"/>
                <a:cs typeface="Times New Roman" pitchFamily="18" charset="0"/>
              </a:rPr>
              <a:t>all of these</a:t>
            </a:r>
          </a:p>
          <a:p>
            <a:pPr lvl="0">
              <a:spcBef>
                <a:spcPts val="0"/>
              </a:spcBef>
              <a:spcAft>
                <a:spcPts val="600"/>
              </a:spcAft>
            </a:pPr>
            <a:r>
              <a:rPr lang="en-US" sz="2400" dirty="0">
                <a:latin typeface="Times New Roman" pitchFamily="18" charset="0"/>
                <a:cs typeface="Times New Roman" pitchFamily="18" charset="0"/>
              </a:rPr>
              <a:t>In special theory of relativity shows that Newtonian mechanics is valid at </a:t>
            </a:r>
          </a:p>
          <a:p>
            <a:pPr marL="907542" lvl="1" indent="-514350">
              <a:spcBef>
                <a:spcPts val="0"/>
              </a:spcBef>
              <a:spcAft>
                <a:spcPts val="600"/>
              </a:spcAft>
              <a:buAutoNum type="alphaLcParenBoth"/>
            </a:pPr>
            <a:r>
              <a:rPr lang="en-US" sz="2400" dirty="0">
                <a:latin typeface="Times New Roman" pitchFamily="18" charset="0"/>
                <a:cs typeface="Times New Roman" pitchFamily="18" charset="0"/>
              </a:rPr>
              <a:t>velocities much smaller than that of light               </a:t>
            </a:r>
          </a:p>
          <a:p>
            <a:pPr marL="907542" lvl="1" indent="-514350">
              <a:spcBef>
                <a:spcPts val="0"/>
              </a:spcBef>
              <a:spcAft>
                <a:spcPts val="600"/>
              </a:spcAft>
              <a:buFont typeface="Wingdings 2"/>
              <a:buAutoNum type="alphaLcParenBoth"/>
            </a:pPr>
            <a:r>
              <a:rPr lang="en-US" sz="2400" dirty="0">
                <a:latin typeface="Times New Roman" pitchFamily="18" charset="0"/>
                <a:cs typeface="Times New Roman" pitchFamily="18" charset="0"/>
              </a:rPr>
              <a:t>velocities nearer to that of light</a:t>
            </a:r>
          </a:p>
          <a:p>
            <a:pPr marL="907542" lvl="1" indent="-514350">
              <a:spcBef>
                <a:spcPts val="0"/>
              </a:spcBef>
              <a:spcAft>
                <a:spcPts val="600"/>
              </a:spcAft>
              <a:buFont typeface="Wingdings 2"/>
              <a:buAutoNum type="alphaLcParenBoth"/>
            </a:pPr>
            <a:r>
              <a:rPr lang="en-US" sz="2400" dirty="0">
                <a:latin typeface="Times New Roman" pitchFamily="18" charset="0"/>
                <a:cs typeface="Times New Roman" pitchFamily="18" charset="0"/>
              </a:rPr>
              <a:t> all velocities </a:t>
            </a:r>
          </a:p>
          <a:p>
            <a:pPr marL="907542" lvl="1" indent="-514350">
              <a:spcBef>
                <a:spcPts val="0"/>
              </a:spcBef>
              <a:spcAft>
                <a:spcPts val="600"/>
              </a:spcAft>
              <a:buFont typeface="Wingdings 2"/>
              <a:buAutoNum type="alphaLcParenBoth"/>
            </a:pPr>
            <a:r>
              <a:rPr lang="en-US" sz="2400" dirty="0">
                <a:latin typeface="Times New Roman" pitchFamily="18" charset="0"/>
                <a:cs typeface="Times New Roman" pitchFamily="18" charset="0"/>
              </a:rPr>
              <a:t>velocities much greater than that of </a:t>
            </a:r>
            <a:r>
              <a:rPr lang="en-US" sz="2400" dirty="0" smtClean="0">
                <a:latin typeface="Times New Roman" pitchFamily="18" charset="0"/>
                <a:cs typeface="Times New Roman" pitchFamily="18" charset="0"/>
              </a:rPr>
              <a:t>light</a:t>
            </a:r>
            <a:endParaRPr lang="en-US"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7CD31C2B-4492-4D3F-AD0A-D3140D2055BC}" type="datetime1">
              <a:rPr lang="en-US" smtClean="0"/>
              <a:pPr/>
              <a:t>12/23/2020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Daily Quiz</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DD3451-44E8-47DC-BE1E-51594E93F4CD}" type="datetime1">
              <a:rPr lang="en-US" smtClean="0"/>
              <a:pPr/>
              <a:t>12/23/2020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0" i="0" u="none" strike="noStrike" kern="1200" cap="none" spc="0" normalizeH="0" noProof="0" dirty="0" smtClean="0">
                <a:ln>
                  <a:noFill/>
                </a:ln>
                <a:solidFill>
                  <a:schemeClr val="dk1"/>
                </a:solidFill>
                <a:effectLst/>
                <a:uLnTx/>
                <a:uFillTx/>
                <a:latin typeface="+mn-lt"/>
                <a:ea typeface="+mn-ea"/>
                <a:cs typeface="+mn-cs"/>
              </a:rPr>
              <a:t> 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838200" y="1066800"/>
            <a:ext cx="7162800" cy="5078313"/>
          </a:xfrm>
          <a:prstGeom prst="rect">
            <a:avLst/>
          </a:prstGeom>
        </p:spPr>
        <p:txBody>
          <a:bodyPr wrap="square">
            <a:spAutoFit/>
          </a:bodyPr>
          <a:lstStyle/>
          <a:p>
            <a:pPr lvl="0">
              <a:buFont typeface="Arial" pitchFamily="34" charset="0"/>
              <a:buChar char="•"/>
            </a:pPr>
            <a:r>
              <a:rPr lang="en-US" dirty="0" smtClean="0">
                <a:latin typeface="Times New Roman" pitchFamily="18" charset="0"/>
                <a:cs typeface="Times New Roman" pitchFamily="18" charset="0"/>
              </a:rPr>
              <a:t> Special theory of relativity treats problems involving</a:t>
            </a:r>
          </a:p>
          <a:p>
            <a:pPr lvl="0"/>
            <a:r>
              <a:rPr lang="en-US" dirty="0" smtClean="0">
                <a:latin typeface="Times New Roman" pitchFamily="18" charset="0"/>
                <a:cs typeface="Times New Roman" pitchFamily="18" charset="0"/>
              </a:rPr>
              <a:t>Inertial frame of reference</a:t>
            </a:r>
          </a:p>
          <a:p>
            <a:pPr lvl="0"/>
            <a:r>
              <a:rPr lang="en-US" dirty="0" smtClean="0">
                <a:latin typeface="Times New Roman" pitchFamily="18" charset="0"/>
                <a:cs typeface="Times New Roman" pitchFamily="18" charset="0"/>
              </a:rPr>
              <a:t>Non-inertial frame of reference</a:t>
            </a:r>
          </a:p>
          <a:p>
            <a:pPr lvl="0"/>
            <a:r>
              <a:rPr lang="en-US" dirty="0" smtClean="0">
                <a:latin typeface="Times New Roman" pitchFamily="18" charset="0"/>
                <a:cs typeface="Times New Roman" pitchFamily="18" charset="0"/>
              </a:rPr>
              <a:t>Non-accelerated frame of reference</a:t>
            </a:r>
          </a:p>
          <a:p>
            <a:pPr lvl="0"/>
            <a:r>
              <a:rPr lang="en-US" dirty="0" smtClean="0">
                <a:latin typeface="Times New Roman" pitchFamily="18" charset="0"/>
                <a:cs typeface="Times New Roman" pitchFamily="18" charset="0"/>
              </a:rPr>
              <a:t>Accelerated frame of reference</a:t>
            </a:r>
          </a:p>
          <a:p>
            <a:r>
              <a:rPr lang="en-US" dirty="0" smtClean="0">
                <a:latin typeface="Times New Roman" pitchFamily="18" charset="0"/>
                <a:cs typeface="Times New Roman" pitchFamily="18" charset="0"/>
              </a:rPr>
              <a:t>ANS (a)</a:t>
            </a:r>
          </a:p>
          <a:p>
            <a:pPr lvl="0">
              <a:buFont typeface="Arial" pitchFamily="34" charset="0"/>
              <a:buChar char="•"/>
            </a:pPr>
            <a:r>
              <a:rPr lang="en-US" dirty="0" smtClean="0">
                <a:latin typeface="Times New Roman" pitchFamily="18" charset="0"/>
                <a:cs typeface="Times New Roman" pitchFamily="18" charset="0"/>
              </a:rPr>
              <a:t>Einstein Proposed________.</a:t>
            </a:r>
          </a:p>
          <a:p>
            <a:pPr lvl="0"/>
            <a:r>
              <a:rPr lang="en-US" dirty="0" smtClean="0">
                <a:latin typeface="Times New Roman" pitchFamily="18" charset="0"/>
                <a:cs typeface="Times New Roman" pitchFamily="18" charset="0"/>
              </a:rPr>
              <a:t>Special theory of relativity</a:t>
            </a:r>
          </a:p>
          <a:p>
            <a:pPr lvl="0"/>
            <a:r>
              <a:rPr lang="en-US" dirty="0" smtClean="0">
                <a:latin typeface="Times New Roman" pitchFamily="18" charset="0"/>
                <a:cs typeface="Times New Roman" pitchFamily="18" charset="0"/>
              </a:rPr>
              <a:t>General theory of relativity</a:t>
            </a:r>
          </a:p>
          <a:p>
            <a:pPr lvl="0"/>
            <a:r>
              <a:rPr lang="en-US" dirty="0" smtClean="0">
                <a:latin typeface="Times New Roman" pitchFamily="18" charset="0"/>
                <a:cs typeface="Times New Roman" pitchFamily="18" charset="0"/>
              </a:rPr>
              <a:t>Both (a) and (b)</a:t>
            </a:r>
          </a:p>
          <a:p>
            <a:pPr lvl="0"/>
            <a:r>
              <a:rPr lang="en-US" dirty="0" smtClean="0">
                <a:latin typeface="Times New Roman" pitchFamily="18" charset="0"/>
                <a:cs typeface="Times New Roman" pitchFamily="18" charset="0"/>
              </a:rPr>
              <a:t>None of above</a:t>
            </a:r>
          </a:p>
          <a:p>
            <a:r>
              <a:rPr lang="en-US" dirty="0" smtClean="0">
                <a:latin typeface="Times New Roman" pitchFamily="18" charset="0"/>
                <a:cs typeface="Times New Roman" pitchFamily="18" charset="0"/>
              </a:rPr>
              <a:t>ANS (C)</a:t>
            </a:r>
          </a:p>
          <a:p>
            <a:pPr lvl="0">
              <a:buFont typeface="Arial" pitchFamily="34" charset="0"/>
              <a:buChar char="•"/>
            </a:pPr>
            <a:r>
              <a:rPr lang="en-US" dirty="0" smtClean="0">
                <a:latin typeface="Times New Roman" pitchFamily="18" charset="0"/>
                <a:cs typeface="Times New Roman" pitchFamily="18" charset="0"/>
              </a:rPr>
              <a:t>The postulates of special theory of relativity are applicable to:</a:t>
            </a:r>
          </a:p>
          <a:p>
            <a:r>
              <a:rPr lang="en-US" dirty="0" smtClean="0">
                <a:latin typeface="Times New Roman" pitchFamily="18" charset="0"/>
                <a:cs typeface="Times New Roman" pitchFamily="18" charset="0"/>
              </a:rPr>
              <a:t>	(a) Accelerated frame</a:t>
            </a:r>
          </a:p>
          <a:p>
            <a:r>
              <a:rPr lang="en-US" dirty="0" smtClean="0">
                <a:latin typeface="Times New Roman" pitchFamily="18" charset="0"/>
                <a:cs typeface="Times New Roman" pitchFamily="18" charset="0"/>
              </a:rPr>
              <a:t>	(b) Inertial frame</a:t>
            </a:r>
          </a:p>
          <a:p>
            <a:r>
              <a:rPr lang="en-US" dirty="0" smtClean="0">
                <a:latin typeface="Times New Roman" pitchFamily="18" charset="0"/>
                <a:cs typeface="Times New Roman" pitchFamily="18" charset="0"/>
              </a:rPr>
              <a:t>	(c) Stationary frame</a:t>
            </a:r>
          </a:p>
          <a:p>
            <a:r>
              <a:rPr lang="en-US" dirty="0" smtClean="0">
                <a:latin typeface="Times New Roman" pitchFamily="18" charset="0"/>
                <a:cs typeface="Times New Roman" pitchFamily="18" charset="0"/>
              </a:rPr>
              <a:t>	(d) None of above</a:t>
            </a:r>
          </a:p>
          <a:p>
            <a:pPr marL="457200" indent="-457200">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219200"/>
            <a:ext cx="8229600" cy="4637296"/>
          </a:xfrm>
        </p:spPr>
        <p:txBody>
          <a:bodyPr>
            <a:normAutofit fontScale="40000" lnSpcReduction="20000"/>
          </a:bodyPr>
          <a:lstStyle/>
          <a:p>
            <a:pPr>
              <a:lnSpc>
                <a:spcPct val="120000"/>
              </a:lnSpc>
              <a:spcBef>
                <a:spcPts val="0"/>
              </a:spcBef>
              <a:spcAft>
                <a:spcPts val="300"/>
              </a:spcAft>
            </a:pPr>
            <a:r>
              <a:rPr lang="en-US" sz="5000" b="1" dirty="0">
                <a:latin typeface="Times New Roman" pitchFamily="18" charset="0"/>
                <a:cs typeface="Times New Roman" pitchFamily="18" charset="0"/>
              </a:rPr>
              <a:t>What are inertial and non-inertial frames of reference? Explain whether earth is inertial frame or non inertial frame </a:t>
            </a:r>
            <a:r>
              <a:rPr lang="en-US" sz="5000" b="1" dirty="0" smtClean="0">
                <a:latin typeface="Times New Roman" pitchFamily="18" charset="0"/>
                <a:cs typeface="Times New Roman" pitchFamily="18" charset="0"/>
              </a:rPr>
              <a:t>.            [</a:t>
            </a:r>
            <a:r>
              <a:rPr lang="en-US" sz="5000" b="1" dirty="0">
                <a:latin typeface="Times New Roman" pitchFamily="18" charset="0"/>
                <a:cs typeface="Times New Roman" pitchFamily="18" charset="0"/>
              </a:rPr>
              <a:t>2009, 2014, 2018]</a:t>
            </a:r>
          </a:p>
          <a:p>
            <a:pPr>
              <a:lnSpc>
                <a:spcPct val="120000"/>
              </a:lnSpc>
              <a:spcBef>
                <a:spcPts val="0"/>
              </a:spcBef>
              <a:spcAft>
                <a:spcPts val="300"/>
              </a:spcAft>
            </a:pPr>
            <a:r>
              <a:rPr lang="en-US" sz="5000" b="1" dirty="0">
                <a:latin typeface="Times New Roman" pitchFamily="18" charset="0"/>
                <a:cs typeface="Times New Roman" pitchFamily="18" charset="0"/>
              </a:rPr>
              <a:t>Differentiate inertial and non inertial  frames of reference and show that inertial frames move with constant velocity relative to each other. 					   </a:t>
            </a:r>
            <a:r>
              <a:rPr lang="en-US" sz="5000" b="1" dirty="0" smtClean="0">
                <a:latin typeface="Times New Roman" pitchFamily="18" charset="0"/>
                <a:cs typeface="Times New Roman" pitchFamily="18" charset="0"/>
              </a:rPr>
              <a:t>                  [</a:t>
            </a:r>
            <a:r>
              <a:rPr lang="en-US" sz="5000" b="1" dirty="0">
                <a:latin typeface="Times New Roman" pitchFamily="18" charset="0"/>
                <a:cs typeface="Times New Roman" pitchFamily="18" charset="0"/>
              </a:rPr>
              <a:t>2006, 2008, 2011]</a:t>
            </a:r>
          </a:p>
          <a:p>
            <a:pPr>
              <a:lnSpc>
                <a:spcPct val="120000"/>
              </a:lnSpc>
              <a:spcBef>
                <a:spcPts val="0"/>
              </a:spcBef>
              <a:spcAft>
                <a:spcPts val="300"/>
              </a:spcAft>
            </a:pPr>
            <a:r>
              <a:rPr lang="en-US" sz="5000" b="1" dirty="0">
                <a:latin typeface="Times New Roman" pitchFamily="18" charset="0"/>
                <a:cs typeface="Times New Roman" pitchFamily="18" charset="0"/>
              </a:rPr>
              <a:t>What do you understand by frame of reference? Is earth an inertial frame of reference? If not, why?  		                       </a:t>
            </a:r>
            <a:r>
              <a:rPr lang="en-US" sz="5000" b="1" dirty="0" smtClean="0">
                <a:latin typeface="Times New Roman" pitchFamily="18" charset="0"/>
                <a:cs typeface="Times New Roman" pitchFamily="18" charset="0"/>
              </a:rPr>
              <a:t>   [</a:t>
            </a:r>
            <a:r>
              <a:rPr lang="en-US" sz="5000" b="1" dirty="0">
                <a:latin typeface="Times New Roman" pitchFamily="18" charset="0"/>
                <a:cs typeface="Times New Roman" pitchFamily="18" charset="0"/>
              </a:rPr>
              <a:t>2008]  </a:t>
            </a:r>
          </a:p>
          <a:p>
            <a:pPr>
              <a:lnSpc>
                <a:spcPct val="120000"/>
              </a:lnSpc>
              <a:spcBef>
                <a:spcPts val="0"/>
              </a:spcBef>
              <a:spcAft>
                <a:spcPts val="300"/>
              </a:spcAft>
            </a:pPr>
            <a:r>
              <a:rPr lang="en-US" sz="5000" b="1" dirty="0">
                <a:latin typeface="Times New Roman" pitchFamily="18" charset="0"/>
                <a:cs typeface="Times New Roman" pitchFamily="18" charset="0"/>
              </a:rPr>
              <a:t>What are inertial and non-inertial frames of reference? Explain each with suitable example.     			                       </a:t>
            </a:r>
            <a:r>
              <a:rPr lang="en-US" sz="5000" b="1" dirty="0" smtClean="0">
                <a:latin typeface="Times New Roman" pitchFamily="18" charset="0"/>
                <a:cs typeface="Times New Roman" pitchFamily="18" charset="0"/>
              </a:rPr>
              <a:t>   [</a:t>
            </a:r>
            <a:r>
              <a:rPr lang="en-US" sz="5000" b="1" dirty="0">
                <a:latin typeface="Times New Roman" pitchFamily="18" charset="0"/>
                <a:cs typeface="Times New Roman" pitchFamily="18" charset="0"/>
              </a:rPr>
              <a:t>2012]</a:t>
            </a:r>
          </a:p>
          <a:p>
            <a:pPr>
              <a:lnSpc>
                <a:spcPct val="120000"/>
              </a:lnSpc>
              <a:spcBef>
                <a:spcPts val="0"/>
              </a:spcBef>
              <a:spcAft>
                <a:spcPts val="300"/>
              </a:spcAft>
            </a:pPr>
            <a:r>
              <a:rPr lang="en-US" sz="5000" b="1" dirty="0">
                <a:latin typeface="Times New Roman" pitchFamily="18" charset="0"/>
                <a:cs typeface="Times New Roman" pitchFamily="18" charset="0"/>
              </a:rPr>
              <a:t>Derive Galilean transformation equation.    	           </a:t>
            </a:r>
            <a:r>
              <a:rPr lang="en-US" sz="5000" b="1" dirty="0" smtClean="0">
                <a:latin typeface="Times New Roman" pitchFamily="18" charset="0"/>
                <a:cs typeface="Times New Roman" pitchFamily="18" charset="0"/>
              </a:rPr>
              <a:t>     </a:t>
            </a:r>
            <a:r>
              <a:rPr lang="en-US" sz="5000" b="1" dirty="0">
                <a:latin typeface="Times New Roman" pitchFamily="18" charset="0"/>
                <a:cs typeface="Times New Roman" pitchFamily="18" charset="0"/>
              </a:rPr>
              <a:t>[2000, 2018]</a:t>
            </a:r>
          </a:p>
          <a:p>
            <a:pPr algn="just">
              <a:lnSpc>
                <a:spcPct val="120000"/>
              </a:lnSpc>
              <a:spcBef>
                <a:spcPts val="0"/>
              </a:spcBef>
              <a:spcAft>
                <a:spcPts val="300"/>
              </a:spcAft>
            </a:pPr>
            <a:r>
              <a:rPr lang="en-US" sz="5000" b="1" dirty="0">
                <a:latin typeface="Times New Roman" pitchFamily="18" charset="0"/>
                <a:cs typeface="Times New Roman" pitchFamily="18" charset="0"/>
              </a:rPr>
              <a:t>Show that velocity is variant and acceleration is invariant under Galilean transformation.                     </a:t>
            </a:r>
            <a:r>
              <a:rPr lang="en-US" dirty="0">
                <a:latin typeface="Times New Roman" pitchFamily="18" charset="0"/>
                <a:cs typeface="Times New Roman" pitchFamily="18" charset="0"/>
              </a:rPr>
              <a:t>	</a:t>
            </a:r>
            <a:r>
              <a:rPr lang="en-US" sz="5000" dirty="0">
                <a:latin typeface="Times New Roman" pitchFamily="18" charset="0"/>
                <a:cs typeface="Times New Roman" pitchFamily="18" charset="0"/>
              </a:rPr>
              <a:t>                                    </a:t>
            </a:r>
            <a:r>
              <a:rPr lang="en-US" sz="5000" dirty="0" smtClean="0">
                <a:latin typeface="Times New Roman" pitchFamily="18" charset="0"/>
                <a:cs typeface="Times New Roman" pitchFamily="18" charset="0"/>
              </a:rPr>
              <a:t>     </a:t>
            </a:r>
            <a:r>
              <a:rPr lang="en-US" sz="5000" b="1" dirty="0" smtClean="0">
                <a:latin typeface="Times New Roman" pitchFamily="18" charset="0"/>
                <a:cs typeface="Times New Roman" pitchFamily="18" charset="0"/>
              </a:rPr>
              <a:t>[2015]</a:t>
            </a:r>
            <a:endParaRPr lang="en-US" sz="5000" dirty="0"/>
          </a:p>
        </p:txBody>
      </p:sp>
      <p:sp>
        <p:nvSpPr>
          <p:cNvPr id="4" name="Date Placeholder 3"/>
          <p:cNvSpPr>
            <a:spLocks noGrp="1"/>
          </p:cNvSpPr>
          <p:nvPr>
            <p:ph type="dt" sz="half" idx="10"/>
          </p:nvPr>
        </p:nvSpPr>
        <p:spPr/>
        <p:txBody>
          <a:bodyPr/>
          <a:lstStyle/>
          <a:p>
            <a:fld id="{B7F8CE24-2C08-4A58-89ED-A2BC951BED42}" type="datetime1">
              <a:rPr lang="en-US" smtClean="0"/>
              <a:pPr/>
              <a:t>12/23/2020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1251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Old</a:t>
            </a:r>
            <a:r>
              <a:rPr kumimoji="0" lang="en-US" sz="2400" b="0" i="0" u="none" strike="noStrike" kern="1200" cap="none" spc="0" normalizeH="0" noProof="0" dirty="0" smtClean="0">
                <a:ln>
                  <a:noFill/>
                </a:ln>
                <a:solidFill>
                  <a:schemeClr val="dk1"/>
                </a:solidFill>
                <a:effectLst/>
                <a:uLnTx/>
                <a:uFillTx/>
                <a:latin typeface="+mn-lt"/>
                <a:ea typeface="+mn-ea"/>
                <a:cs typeface="+mn-cs"/>
              </a:rPr>
              <a:t> Papers Questions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253107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- 3</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1C6E66EB-735F-4134-96AD-A0EE99F19D4D}"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24</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28390522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a:t>
            </a:r>
            <a:r>
              <a:rPr lang="en-US" sz="2400" dirty="0" smtClean="0"/>
              <a:t>Michelson-Morley experiment.</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BDA605E0-F7F3-47DC-B4FE-7E9279AB3794}"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339452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a:t>
            </a:r>
            <a:r>
              <a:rPr lang="en-US" sz="2400" dirty="0"/>
              <a:t>to </a:t>
            </a:r>
            <a:r>
              <a:rPr lang="en-US" sz="2400" dirty="0" smtClean="0"/>
              <a:t>formulate the relation for path difference with Michelson-Morley experiment.</a:t>
            </a:r>
          </a:p>
        </p:txBody>
      </p:sp>
      <p:sp>
        <p:nvSpPr>
          <p:cNvPr id="4" name="Date Placeholder 3"/>
          <p:cNvSpPr>
            <a:spLocks noGrp="1"/>
          </p:cNvSpPr>
          <p:nvPr>
            <p:ph type="dt" sz="half" idx="10"/>
          </p:nvPr>
        </p:nvSpPr>
        <p:spPr/>
        <p:txBody>
          <a:bodyPr/>
          <a:lstStyle/>
          <a:p>
            <a:fld id="{E1441C92-E4E4-4026-BB79-0888EA89530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949895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1904999"/>
          </a:xfrm>
        </p:spPr>
        <p:txBody>
          <a:bodyPr>
            <a:normAutofit/>
          </a:bodyPr>
          <a:lstStyle/>
          <a:p>
            <a:pPr algn="just"/>
            <a:r>
              <a:rPr lang="en-US" sz="2600" b="1" dirty="0" smtClean="0">
                <a:solidFill>
                  <a:srgbClr val="7030A0"/>
                </a:solidFill>
                <a:latin typeface="Times New Roman" panose="02020603050405020304" pitchFamily="18" charset="0"/>
                <a:cs typeface="Times New Roman" panose="02020603050405020304" pitchFamily="18" charset="0"/>
              </a:rPr>
              <a:t>Frames of reference and their types</a:t>
            </a:r>
          </a:p>
          <a:p>
            <a:pPr marL="0" indent="0" algn="just">
              <a:buNone/>
            </a:pPr>
            <a:endParaRPr lang="en-US" sz="2600" b="1" dirty="0" smtClean="0">
              <a:latin typeface="Times New Roman" panose="02020603050405020304" pitchFamily="18" charset="0"/>
              <a:cs typeface="Times New Roman" panose="02020603050405020304" pitchFamily="18" charset="0"/>
            </a:endParaRPr>
          </a:p>
          <a:p>
            <a:pPr algn="just"/>
            <a:r>
              <a:rPr lang="en-US" sz="2600" b="1" dirty="0" smtClean="0">
                <a:solidFill>
                  <a:srgbClr val="00B050"/>
                </a:solidFill>
                <a:latin typeface="Times New Roman" panose="02020603050405020304" pitchFamily="18" charset="0"/>
                <a:cs typeface="Times New Roman" panose="02020603050405020304" pitchFamily="18" charset="0"/>
              </a:rPr>
              <a:t>Inertial and Non-Inertial frames</a:t>
            </a:r>
            <a:endParaRPr lang="en-US" sz="2600" b="1" dirty="0">
              <a:solidFill>
                <a:srgbClr val="00B05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A3C6BA6-30D3-4A31-AECD-B0C3DA91C891}"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6250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noProof="0" dirty="0" smtClean="0"/>
              <a:t> Recap</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552409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2438399"/>
          </a:xfrm>
        </p:spPr>
        <p:txBody>
          <a:bodyPr>
            <a:normAutofit/>
          </a:bodyPr>
          <a:lstStyle/>
          <a:p>
            <a:pPr algn="just"/>
            <a:r>
              <a:rPr lang="en-US" sz="2600" b="1" dirty="0" smtClean="0">
                <a:latin typeface="Times New Roman" panose="02020603050405020304" pitchFamily="18" charset="0"/>
                <a:cs typeface="Times New Roman" panose="02020603050405020304" pitchFamily="18" charset="0"/>
              </a:rPr>
              <a:t>Aim/Objective of Michelson-Morley experiment</a:t>
            </a:r>
          </a:p>
          <a:p>
            <a:pPr algn="just"/>
            <a:endParaRPr lang="en-US" sz="2600" b="1" dirty="0" smtClean="0">
              <a:latin typeface="Times New Roman" panose="02020603050405020304" pitchFamily="18" charset="0"/>
              <a:cs typeface="Times New Roman" panose="02020603050405020304" pitchFamily="18" charset="0"/>
            </a:endParaRPr>
          </a:p>
          <a:p>
            <a:pPr algn="just"/>
            <a:r>
              <a:rPr lang="en-US" sz="2600" b="1" dirty="0" smtClean="0">
                <a:latin typeface="Times New Roman" panose="02020603050405020304" pitchFamily="18" charset="0"/>
                <a:cs typeface="Times New Roman" panose="02020603050405020304" pitchFamily="18" charset="0"/>
              </a:rPr>
              <a:t>Experimental arrangement </a:t>
            </a:r>
          </a:p>
          <a:p>
            <a:pPr algn="just"/>
            <a:endParaRPr lang="en-US" sz="2600" b="1" dirty="0" smtClean="0">
              <a:latin typeface="Times New Roman" panose="02020603050405020304" pitchFamily="18" charset="0"/>
              <a:cs typeface="Times New Roman" panose="02020603050405020304" pitchFamily="18" charset="0"/>
            </a:endParaRPr>
          </a:p>
          <a:p>
            <a:pPr algn="just"/>
            <a:r>
              <a:rPr lang="en-US" sz="2600" b="1" dirty="0" smtClean="0">
                <a:latin typeface="Times New Roman" panose="02020603050405020304" pitchFamily="18" charset="0"/>
                <a:cs typeface="Times New Roman" panose="02020603050405020304" pitchFamily="18" charset="0"/>
              </a:rPr>
              <a:t>Calculation for time difference</a:t>
            </a:r>
            <a:endParaRPr lang="en-US" sz="26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AD5C9FC-F67B-49E9-B162-7A1E9E6B3B92}"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6250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Today’s Lecture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660239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2600" b="1" dirty="0" smtClean="0">
                <a:latin typeface="Arial" panose="020B0604020202020204" pitchFamily="34" charset="0"/>
                <a:cs typeface="Arial" panose="020B0604020202020204" pitchFamily="34" charset="0"/>
              </a:rPr>
              <a:t>Aim of the Michelson-Morley experiment</a:t>
            </a:r>
            <a:endParaRPr lang="en-US" sz="2200" b="1" dirty="0">
              <a:latin typeface="Arial" panose="020B0604020202020204" pitchFamily="34" charset="0"/>
              <a:cs typeface="Arial" panose="020B0604020202020204" pitchFamily="34" charset="0"/>
            </a:endParaRPr>
          </a:p>
          <a:p>
            <a:pPr algn="just"/>
            <a:r>
              <a:rPr lang="en-US" sz="2200" b="1" dirty="0">
                <a:solidFill>
                  <a:schemeClr val="accent3">
                    <a:lumMod val="50000"/>
                  </a:schemeClr>
                </a:solidFill>
                <a:latin typeface="Times New Roman" panose="02020603050405020304" pitchFamily="18" charset="0"/>
                <a:cs typeface="Times New Roman" panose="02020603050405020304" pitchFamily="18" charset="0"/>
              </a:rPr>
              <a:t>T</a:t>
            </a:r>
            <a:r>
              <a:rPr lang="en-US" sz="2200" b="1" dirty="0" smtClean="0">
                <a:solidFill>
                  <a:schemeClr val="accent3">
                    <a:lumMod val="50000"/>
                  </a:schemeClr>
                </a:solidFill>
                <a:latin typeface="Times New Roman" panose="02020603050405020304" pitchFamily="18" charset="0"/>
                <a:cs typeface="Times New Roman" panose="02020603050405020304" pitchFamily="18" charset="0"/>
              </a:rPr>
              <a:t>o </a:t>
            </a:r>
            <a:r>
              <a:rPr lang="en-US" sz="2200" b="1" dirty="0">
                <a:solidFill>
                  <a:schemeClr val="accent3">
                    <a:lumMod val="50000"/>
                  </a:schemeClr>
                </a:solidFill>
                <a:latin typeface="Times New Roman" panose="02020603050405020304" pitchFamily="18" charset="0"/>
                <a:cs typeface="Times New Roman" panose="02020603050405020304" pitchFamily="18" charset="0"/>
              </a:rPr>
              <a:t>confirm the existence of absolute stationary frame of reference i.e. ETHER frame and </a:t>
            </a:r>
            <a:r>
              <a:rPr lang="en-US" sz="2200" b="1" dirty="0">
                <a:solidFill>
                  <a:srgbClr val="FF0000"/>
                </a:solidFill>
                <a:latin typeface="Times New Roman" panose="02020603050405020304" pitchFamily="18" charset="0"/>
                <a:cs typeface="Times New Roman" panose="02020603050405020304" pitchFamily="18" charset="0"/>
              </a:rPr>
              <a:t>to determine the absolute velocity of earth w.r.t. ETHER frame in </a:t>
            </a:r>
            <a:r>
              <a:rPr lang="en-US" sz="2200" b="1" dirty="0" smtClean="0">
                <a:solidFill>
                  <a:srgbClr val="FF0000"/>
                </a:solidFill>
                <a:latin typeface="Times New Roman" panose="02020603050405020304" pitchFamily="18" charset="0"/>
                <a:cs typeface="Times New Roman" panose="02020603050405020304" pitchFamily="18" charset="0"/>
              </a:rPr>
              <a:t>order </a:t>
            </a:r>
            <a:r>
              <a:rPr lang="en-US" sz="2200" b="1" dirty="0">
                <a:solidFill>
                  <a:srgbClr val="FF0000"/>
                </a:solidFill>
                <a:latin typeface="Times New Roman" panose="02020603050405020304" pitchFamily="18" charset="0"/>
                <a:cs typeface="Times New Roman" panose="02020603050405020304" pitchFamily="18" charset="0"/>
              </a:rPr>
              <a:t>to detect the  change in the velocity of light</a:t>
            </a:r>
            <a:r>
              <a:rPr lang="en-US" sz="2200" b="1" dirty="0" smtClean="0">
                <a:solidFill>
                  <a:srgbClr val="FF0000"/>
                </a:solidFill>
                <a:latin typeface="Times New Roman" panose="02020603050405020304" pitchFamily="18" charset="0"/>
                <a:cs typeface="Times New Roman" panose="02020603050405020304" pitchFamily="18" charset="0"/>
              </a:rPr>
              <a:t>.</a:t>
            </a:r>
          </a:p>
          <a:p>
            <a:pPr algn="just"/>
            <a:endParaRPr lang="en-US" sz="2000" b="1" dirty="0" smtClean="0">
              <a:solidFill>
                <a:srgbClr val="FF0000"/>
              </a:solidFill>
              <a:latin typeface="Times New Roman" panose="02020603050405020304" pitchFamily="18" charset="0"/>
              <a:cs typeface="Times New Roman" panose="02020603050405020304" pitchFamily="18" charset="0"/>
            </a:endParaRPr>
          </a:p>
          <a:p>
            <a:pPr algn="just"/>
            <a:endParaRPr lang="en-US" sz="2000" b="1" dirty="0">
              <a:solidFill>
                <a:srgbClr val="FF0000"/>
              </a:solidFill>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FE24C00-502A-48D4-8050-ABD0B23A9652}"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Michelson-Morley experiment</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9" name="Content Placeholder 6"/>
          <p:cNvPicPr>
            <a:picLocks noChangeAspect="1"/>
          </p:cNvPicPr>
          <p:nvPr/>
        </p:nvPicPr>
        <p:blipFill>
          <a:blip r:embed="rId3" cstate="print"/>
          <a:stretch>
            <a:fillRect/>
          </a:stretch>
        </p:blipFill>
        <p:spPr>
          <a:xfrm>
            <a:off x="1031573" y="3389455"/>
            <a:ext cx="4681181" cy="3011345"/>
          </a:xfrm>
          <a:prstGeom prst="rect">
            <a:avLst/>
          </a:prstGeom>
        </p:spPr>
      </p:pic>
      <p:sp>
        <p:nvSpPr>
          <p:cNvPr id="2" name="TextBox 1"/>
          <p:cNvSpPr txBox="1"/>
          <p:nvPr/>
        </p:nvSpPr>
        <p:spPr>
          <a:xfrm>
            <a:off x="5941354" y="4114800"/>
            <a:ext cx="2593046" cy="1292662"/>
          </a:xfrm>
          <a:prstGeom prst="rect">
            <a:avLst/>
          </a:prstGeom>
          <a:noFill/>
        </p:spPr>
        <p:txBody>
          <a:bodyPr wrap="square" rtlCol="0">
            <a:spAutoFit/>
          </a:bodyPr>
          <a:lstStyle/>
          <a:p>
            <a:pPr algn="ctr"/>
            <a:r>
              <a:rPr lang="en-US" sz="2600" b="1" dirty="0" smtClean="0">
                <a:solidFill>
                  <a:srgbClr val="00B0F0"/>
                </a:solidFill>
              </a:rPr>
              <a:t>Actual Experimental setup</a:t>
            </a:r>
            <a:endParaRPr lang="en-US" sz="2600" b="1" dirty="0">
              <a:solidFill>
                <a:srgbClr val="00B0F0"/>
              </a:solidFill>
            </a:endParaRPr>
          </a:p>
        </p:txBody>
      </p:sp>
    </p:spTree>
    <p:extLst>
      <p:ext uri="{BB962C8B-B14F-4D97-AF65-F5344CB8AC3E}">
        <p14:creationId xmlns="" xmlns:p14="http://schemas.microsoft.com/office/powerpoint/2010/main" val="2517854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919140" indent="-919140" algn="just">
              <a:buClr>
                <a:schemeClr val="tx1"/>
              </a:buClr>
              <a:buSzPct val="80000"/>
              <a:buNone/>
            </a:pPr>
            <a:r>
              <a:rPr lang="en-US" sz="2400" dirty="0">
                <a:solidFill>
                  <a:srgbClr val="00B0F0"/>
                </a:solidFill>
              </a:rPr>
              <a:t>CO1:	To provide the knowledge of Relativistic Mechanics and their uses to engineering applications.</a:t>
            </a:r>
          </a:p>
          <a:p>
            <a:pPr marL="919140" indent="-919140" algn="just">
              <a:buClr>
                <a:schemeClr val="tx1"/>
              </a:buClr>
              <a:buSzPct val="80000"/>
              <a:buNone/>
            </a:pPr>
            <a:r>
              <a:rPr lang="en-US" sz="2400" dirty="0"/>
              <a:t>CO2:	To provide the knowledge of Quantum Mechanics and to explore possible engineering utilization  </a:t>
            </a:r>
          </a:p>
          <a:p>
            <a:pPr marL="914377" indent="-914377" algn="just">
              <a:buClr>
                <a:schemeClr val="tx1"/>
              </a:buClr>
              <a:buSzPct val="80000"/>
              <a:buNone/>
              <a:tabLst>
                <a:tab pos="914377" algn="l"/>
              </a:tabLst>
            </a:pPr>
            <a:r>
              <a:rPr lang="en-US" sz="2400" dirty="0"/>
              <a:t>CO3:	To provide the knowledge of interference, diffraction.</a:t>
            </a:r>
          </a:p>
          <a:p>
            <a:pPr marL="914377" indent="-914377" algn="just">
              <a:buClr>
                <a:schemeClr val="tx1"/>
              </a:buClr>
              <a:buSzPct val="80000"/>
              <a:buNone/>
              <a:tabLst>
                <a:tab pos="914377" algn="l"/>
              </a:tabLst>
            </a:pPr>
            <a:r>
              <a:rPr lang="en-US" sz="2400" dirty="0"/>
              <a:t>CO4:	To provide the knowledge of the limitation of classical physics and ideas in solving the problems in their parent streams.</a:t>
            </a:r>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731990E8-A841-4A97-A6D7-D1D4DD3EAB4C}"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Course</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A1D2BD-0E70-45F6-996A-644EA9D74C6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smtClean="0">
                <a:latin typeface="+mj-lt"/>
                <a:cs typeface="Times New Roman" pitchFamily="18" charset="0"/>
              </a:rPr>
              <a:t>Michelson-Morley Experimental </a:t>
            </a:r>
            <a:r>
              <a:rPr lang="en-US" sz="2800" dirty="0">
                <a:latin typeface="+mj-lt"/>
                <a:cs typeface="Times New Roman" pitchFamily="18" charset="0"/>
              </a:rPr>
              <a:t>arrangement</a:t>
            </a:r>
            <a:r>
              <a:rPr lang="en-US" sz="2400" dirty="0">
                <a:latin typeface="+mj-lt"/>
                <a:cs typeface="Times New Roman" pitchFamily="18" charset="0"/>
              </a:rPr>
              <a:t> </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pSp>
        <p:nvGrpSpPr>
          <p:cNvPr id="9" name="Group 8"/>
          <p:cNvGrpSpPr/>
          <p:nvPr/>
        </p:nvGrpSpPr>
        <p:grpSpPr>
          <a:xfrm>
            <a:off x="1219200" y="1600200"/>
            <a:ext cx="7000924" cy="4427708"/>
            <a:chOff x="928662" y="1715936"/>
            <a:chExt cx="7000924" cy="4427708"/>
          </a:xfrm>
        </p:grpSpPr>
        <p:sp>
          <p:nvSpPr>
            <p:cNvPr id="10" name="Text Box 4"/>
            <p:cNvSpPr txBox="1">
              <a:spLocks noChangeArrowheads="1"/>
            </p:cNvSpPr>
            <p:nvPr/>
          </p:nvSpPr>
          <p:spPr bwMode="auto">
            <a:xfrm>
              <a:off x="5052705" y="5449710"/>
              <a:ext cx="1371843" cy="693934"/>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Telescope</a:t>
              </a:r>
              <a:endParaRPr kumimoji="0" lang="en-US" sz="2000" b="1"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1" name="Text Box 6"/>
            <p:cNvSpPr txBox="1">
              <a:spLocks noChangeArrowheads="1"/>
            </p:cNvSpPr>
            <p:nvPr/>
          </p:nvSpPr>
          <p:spPr bwMode="auto">
            <a:xfrm>
              <a:off x="2559039" y="4813895"/>
              <a:ext cx="1798647" cy="615370"/>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Semi Silvered </a:t>
              </a:r>
            </a:p>
            <a:p>
              <a:pPr marL="0" marR="0" lvl="0" indent="0" algn="l" defTabSz="914400" rtl="0" eaLnBrk="1" fontAlgn="base" latinLnBrk="0" hangingPunct="1">
                <a:lnSpc>
                  <a:spcPct val="100000"/>
                </a:lnSpc>
                <a:spcBef>
                  <a:spcPct val="0"/>
                </a:spcBef>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Glass plate</a:t>
              </a:r>
              <a:endParaRPr kumimoji="0" lang="en-US" sz="20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2" name="Text Box 11"/>
            <p:cNvSpPr txBox="1">
              <a:spLocks noChangeArrowheads="1"/>
            </p:cNvSpPr>
            <p:nvPr/>
          </p:nvSpPr>
          <p:spPr bwMode="auto">
            <a:xfrm>
              <a:off x="2897427" y="1715936"/>
              <a:ext cx="1103069" cy="784370"/>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Mirror    M</a:t>
              </a:r>
              <a:r>
                <a:rPr kumimoji="0" lang="en-US" sz="2000" b="1" i="0" u="none" strike="noStrike" cap="none" normalizeH="0" baseline="-25000" dirty="0" smtClean="0">
                  <a:ln>
                    <a:noFill/>
                  </a:ln>
                  <a:solidFill>
                    <a:schemeClr val="tx1"/>
                  </a:solidFill>
                  <a:effectLst/>
                  <a:latin typeface="Times New Roman" pitchFamily="18" charset="0"/>
                  <a:ea typeface="Arial" pitchFamily="34" charset="0"/>
                  <a:cs typeface="Times New Roman" pitchFamily="18" charset="0"/>
                </a:rPr>
                <a:t>1</a:t>
              </a:r>
              <a:endParaRPr kumimoji="0" lang="en-US" sz="20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3" name="Rectangle 21"/>
            <p:cNvSpPr>
              <a:spLocks noChangeArrowheads="1"/>
            </p:cNvSpPr>
            <p:nvPr/>
          </p:nvSpPr>
          <p:spPr bwMode="auto">
            <a:xfrm rot="2400000">
              <a:off x="4591230" y="3546728"/>
              <a:ext cx="144966" cy="12239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sz="2000" b="1">
                <a:latin typeface="Times New Roman" pitchFamily="18" charset="0"/>
                <a:cs typeface="Times New Roman" pitchFamily="18" charset="0"/>
              </a:endParaRPr>
            </a:p>
          </p:txBody>
        </p:sp>
        <p:cxnSp>
          <p:nvCxnSpPr>
            <p:cNvPr id="14" name="AutoShape 22"/>
            <p:cNvCxnSpPr>
              <a:cxnSpLocks noChangeShapeType="1"/>
              <a:stCxn id="15" idx="6"/>
            </p:cNvCxnSpPr>
            <p:nvPr/>
          </p:nvCxnSpPr>
          <p:spPr bwMode="auto">
            <a:xfrm flipV="1">
              <a:off x="2500298" y="4135073"/>
              <a:ext cx="2168641" cy="37776"/>
            </a:xfrm>
            <a:prstGeom prst="straightConnector1">
              <a:avLst/>
            </a:prstGeom>
            <a:ln>
              <a:headEnd/>
              <a:tailEnd/>
            </a:ln>
          </p:spPr>
          <p:style>
            <a:lnRef idx="3">
              <a:schemeClr val="dk1"/>
            </a:lnRef>
            <a:fillRef idx="0">
              <a:schemeClr val="dk1"/>
            </a:fillRef>
            <a:effectRef idx="2">
              <a:schemeClr val="dk1"/>
            </a:effectRef>
            <a:fontRef idx="minor">
              <a:schemeClr val="tx1"/>
            </a:fontRef>
          </p:style>
        </p:cxnSp>
        <p:sp>
          <p:nvSpPr>
            <p:cNvPr id="15" name="Oval 23"/>
            <p:cNvSpPr>
              <a:spLocks noChangeArrowheads="1"/>
            </p:cNvSpPr>
            <p:nvPr/>
          </p:nvSpPr>
          <p:spPr bwMode="auto">
            <a:xfrm>
              <a:off x="2214546" y="3589921"/>
              <a:ext cx="285752" cy="1165856"/>
            </a:xfrm>
            <a:prstGeom prst="ellipse">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sz="2000" b="1">
                <a:latin typeface="Times New Roman" pitchFamily="18" charset="0"/>
                <a:cs typeface="Times New Roman" pitchFamily="18" charset="0"/>
              </a:endParaRPr>
            </a:p>
          </p:txBody>
        </p:sp>
        <p:cxnSp>
          <p:nvCxnSpPr>
            <p:cNvPr id="16" name="AutoShape 24"/>
            <p:cNvCxnSpPr>
              <a:cxnSpLocks noChangeShapeType="1"/>
            </p:cNvCxnSpPr>
            <p:nvPr/>
          </p:nvCxnSpPr>
          <p:spPr bwMode="auto">
            <a:xfrm flipV="1">
              <a:off x="4630609" y="2133474"/>
              <a:ext cx="12829" cy="2001598"/>
            </a:xfrm>
            <a:prstGeom prst="straightConnector1">
              <a:avLst/>
            </a:prstGeom>
            <a:ln>
              <a:headEnd/>
              <a:tailEnd/>
            </a:ln>
          </p:spPr>
          <p:style>
            <a:lnRef idx="3">
              <a:schemeClr val="accent2"/>
            </a:lnRef>
            <a:fillRef idx="0">
              <a:schemeClr val="accent2"/>
            </a:fillRef>
            <a:effectRef idx="2">
              <a:schemeClr val="accent2"/>
            </a:effectRef>
            <a:fontRef idx="minor">
              <a:schemeClr val="tx1"/>
            </a:fontRef>
          </p:style>
        </p:cxnSp>
        <p:cxnSp>
          <p:nvCxnSpPr>
            <p:cNvPr id="17" name="AutoShape 25"/>
            <p:cNvCxnSpPr>
              <a:cxnSpLocks noChangeShapeType="1"/>
            </p:cNvCxnSpPr>
            <p:nvPr/>
          </p:nvCxnSpPr>
          <p:spPr bwMode="auto">
            <a:xfrm rot="10800000">
              <a:off x="4757864" y="4213230"/>
              <a:ext cx="2243029" cy="1588"/>
            </a:xfrm>
            <a:prstGeom prst="straightConnector1">
              <a:avLst/>
            </a:prstGeom>
            <a:ln>
              <a:headEnd/>
              <a:tailEnd/>
            </a:ln>
          </p:spPr>
          <p:style>
            <a:lnRef idx="3">
              <a:schemeClr val="accent1"/>
            </a:lnRef>
            <a:fillRef idx="0">
              <a:schemeClr val="accent1"/>
            </a:fillRef>
            <a:effectRef idx="2">
              <a:schemeClr val="accent1"/>
            </a:effectRef>
            <a:fontRef idx="minor">
              <a:schemeClr val="tx1"/>
            </a:fontRef>
          </p:style>
        </p:cxnSp>
        <p:sp>
          <p:nvSpPr>
            <p:cNvPr id="18" name="AutoShape 28"/>
            <p:cNvSpPr>
              <a:spLocks noChangeArrowheads="1"/>
            </p:cNvSpPr>
            <p:nvPr/>
          </p:nvSpPr>
          <p:spPr bwMode="auto">
            <a:xfrm>
              <a:off x="4494871" y="5453197"/>
              <a:ext cx="495194" cy="492844"/>
            </a:xfrm>
            <a:prstGeom prst="can">
              <a:avLst>
                <a:gd name="adj" fmla="val 27461"/>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sz="2000" b="1">
                <a:latin typeface="Times New Roman" pitchFamily="18" charset="0"/>
                <a:cs typeface="Times New Roman" pitchFamily="18" charset="0"/>
              </a:endParaRPr>
            </a:p>
          </p:txBody>
        </p:sp>
        <p:sp>
          <p:nvSpPr>
            <p:cNvPr id="19" name="AutoShape 29"/>
            <p:cNvSpPr>
              <a:spLocks noChangeArrowheads="1"/>
            </p:cNvSpPr>
            <p:nvPr/>
          </p:nvSpPr>
          <p:spPr bwMode="auto">
            <a:xfrm>
              <a:off x="4632140" y="5814694"/>
              <a:ext cx="218091" cy="328950"/>
            </a:xfrm>
            <a:prstGeom prst="can">
              <a:avLst>
                <a:gd name="adj" fmla="val 41618"/>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sz="2000" b="1">
                <a:latin typeface="Times New Roman" pitchFamily="18" charset="0"/>
                <a:cs typeface="Times New Roman" pitchFamily="18" charset="0"/>
              </a:endParaRPr>
            </a:p>
          </p:txBody>
        </p:sp>
        <p:cxnSp>
          <p:nvCxnSpPr>
            <p:cNvPr id="20" name="AutoShape 31"/>
            <p:cNvCxnSpPr>
              <a:cxnSpLocks noChangeShapeType="1"/>
            </p:cNvCxnSpPr>
            <p:nvPr/>
          </p:nvCxnSpPr>
          <p:spPr bwMode="auto">
            <a:xfrm>
              <a:off x="3949645" y="2133474"/>
              <a:ext cx="1385516" cy="0"/>
            </a:xfrm>
            <a:prstGeom prst="straightConnector1">
              <a:avLst/>
            </a:prstGeom>
            <a:noFill/>
            <a:ln w="41275">
              <a:solidFill>
                <a:srgbClr val="000000"/>
              </a:solidFill>
              <a:round/>
              <a:headEnd/>
              <a:tailEnd/>
            </a:ln>
          </p:spPr>
        </p:cxnSp>
        <p:cxnSp>
          <p:nvCxnSpPr>
            <p:cNvPr id="21" name="AutoShape 32"/>
            <p:cNvCxnSpPr>
              <a:cxnSpLocks noChangeShapeType="1"/>
            </p:cNvCxnSpPr>
            <p:nvPr/>
          </p:nvCxnSpPr>
          <p:spPr bwMode="auto">
            <a:xfrm rot="16200000">
              <a:off x="6385496" y="4232711"/>
              <a:ext cx="1255358" cy="0"/>
            </a:xfrm>
            <a:prstGeom prst="straightConnector1">
              <a:avLst/>
            </a:prstGeom>
            <a:noFill/>
            <a:ln w="41275">
              <a:solidFill>
                <a:srgbClr val="000000"/>
              </a:solidFill>
              <a:round/>
              <a:headEnd/>
              <a:tailEnd/>
            </a:ln>
          </p:spPr>
        </p:cxnSp>
        <p:cxnSp>
          <p:nvCxnSpPr>
            <p:cNvPr id="22" name="AutoShape 33"/>
            <p:cNvCxnSpPr>
              <a:cxnSpLocks noChangeShapeType="1"/>
              <a:stCxn id="15" idx="1"/>
            </p:cNvCxnSpPr>
            <p:nvPr/>
          </p:nvCxnSpPr>
          <p:spPr bwMode="auto">
            <a:xfrm rot="16200000" flipH="1" flipV="1">
              <a:off x="1786590" y="3665268"/>
              <a:ext cx="374415" cy="565191"/>
            </a:xfrm>
            <a:prstGeom prst="straightConnector1">
              <a:avLst/>
            </a:prstGeom>
            <a:ln>
              <a:headEnd/>
              <a:tailEnd/>
            </a:ln>
          </p:spPr>
          <p:style>
            <a:lnRef idx="2">
              <a:schemeClr val="dk1"/>
            </a:lnRef>
            <a:fillRef idx="0">
              <a:schemeClr val="dk1"/>
            </a:fillRef>
            <a:effectRef idx="1">
              <a:schemeClr val="dk1"/>
            </a:effectRef>
            <a:fontRef idx="minor">
              <a:schemeClr val="tx1"/>
            </a:fontRef>
          </p:style>
        </p:cxnSp>
        <p:cxnSp>
          <p:nvCxnSpPr>
            <p:cNvPr id="23" name="AutoShape 34"/>
            <p:cNvCxnSpPr>
              <a:cxnSpLocks noChangeShapeType="1"/>
              <a:endCxn id="15" idx="3"/>
            </p:cNvCxnSpPr>
            <p:nvPr/>
          </p:nvCxnSpPr>
          <p:spPr bwMode="auto">
            <a:xfrm>
              <a:off x="1691202" y="4153670"/>
              <a:ext cx="565191" cy="431371"/>
            </a:xfrm>
            <a:prstGeom prst="straightConnector1">
              <a:avLst/>
            </a:prstGeom>
            <a:ln>
              <a:headEnd/>
              <a:tailEnd/>
            </a:ln>
          </p:spPr>
          <p:style>
            <a:lnRef idx="2">
              <a:schemeClr val="dk1"/>
            </a:lnRef>
            <a:fillRef idx="0">
              <a:schemeClr val="dk1"/>
            </a:fillRef>
            <a:effectRef idx="1">
              <a:schemeClr val="dk1"/>
            </a:effectRef>
            <a:fontRef idx="minor">
              <a:schemeClr val="tx1"/>
            </a:fontRef>
          </p:style>
        </p:cxnSp>
        <p:sp>
          <p:nvSpPr>
            <p:cNvPr id="24" name="AutoShape 36"/>
            <p:cNvSpPr>
              <a:spLocks noChangeArrowheads="1"/>
            </p:cNvSpPr>
            <p:nvPr/>
          </p:nvSpPr>
          <p:spPr bwMode="auto">
            <a:xfrm>
              <a:off x="1000100" y="3857628"/>
              <a:ext cx="672714" cy="625240"/>
            </a:xfrm>
            <a:prstGeom prst="star4">
              <a:avLst>
                <a:gd name="adj" fmla="val 12500"/>
              </a:avLst>
            </a:prstGeom>
            <a:ln>
              <a:headEnd/>
              <a:tailEn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sz="2000" b="1">
                <a:latin typeface="Times New Roman" pitchFamily="18" charset="0"/>
                <a:cs typeface="Times New Roman" pitchFamily="18" charset="0"/>
              </a:endParaRPr>
            </a:p>
          </p:txBody>
        </p:sp>
        <p:sp>
          <p:nvSpPr>
            <p:cNvPr id="25" name="Text Box 37"/>
            <p:cNvSpPr txBox="1">
              <a:spLocks noChangeArrowheads="1"/>
            </p:cNvSpPr>
            <p:nvPr/>
          </p:nvSpPr>
          <p:spPr bwMode="auto">
            <a:xfrm>
              <a:off x="6969393" y="4052544"/>
              <a:ext cx="858618" cy="39404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B</a:t>
              </a:r>
              <a:endParaRPr kumimoji="0" lang="en-US" sz="2000" b="1"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26" name="Text Box 38"/>
            <p:cNvSpPr txBox="1">
              <a:spLocks noChangeArrowheads="1"/>
            </p:cNvSpPr>
            <p:nvPr/>
          </p:nvSpPr>
          <p:spPr bwMode="auto">
            <a:xfrm>
              <a:off x="6218431" y="4929198"/>
              <a:ext cx="1711155" cy="74303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pPr>
              <a:r>
                <a:rPr lang="en-US" sz="2000" b="1" dirty="0" smtClean="0">
                  <a:latin typeface="Times New Roman" pitchFamily="18" charset="0"/>
                  <a:ea typeface="Arial" pitchFamily="34" charset="0"/>
                  <a:cs typeface="Times New Roman" pitchFamily="18" charset="0"/>
                </a:rPr>
                <a:t>Mirror </a:t>
              </a:r>
            </a:p>
            <a:p>
              <a:pPr lvl="0" algn="ctr" fontAlgn="base">
                <a:spcBef>
                  <a:spcPct val="0"/>
                </a:spcBef>
              </a:pPr>
              <a:r>
                <a:rPr lang="en-US" sz="2000" b="1" dirty="0" smtClean="0">
                  <a:latin typeface="Times New Roman" pitchFamily="18" charset="0"/>
                  <a:ea typeface="Arial" pitchFamily="34" charset="0"/>
                  <a:cs typeface="Times New Roman" pitchFamily="18" charset="0"/>
                </a:rPr>
                <a:t>M</a:t>
              </a:r>
              <a:r>
                <a:rPr lang="en-US" sz="2000" b="1" baseline="-25000" dirty="0" smtClean="0">
                  <a:latin typeface="Times New Roman" pitchFamily="18" charset="0"/>
                  <a:ea typeface="Arial" pitchFamily="34" charset="0"/>
                  <a:cs typeface="Times New Roman" pitchFamily="18" charset="0"/>
                </a:rPr>
                <a:t>2</a:t>
              </a:r>
              <a:endParaRPr kumimoji="0" lang="en-US" sz="20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7" name="Text Box 39"/>
            <p:cNvSpPr txBox="1">
              <a:spLocks noChangeArrowheads="1"/>
            </p:cNvSpPr>
            <p:nvPr/>
          </p:nvSpPr>
          <p:spPr bwMode="auto">
            <a:xfrm>
              <a:off x="928662" y="3329551"/>
              <a:ext cx="1103069" cy="722993"/>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Source of light  S</a:t>
              </a:r>
              <a:endParaRPr kumimoji="0" lang="en-US" sz="2000" b="1"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28" name="AutoShape 42"/>
            <p:cNvCxnSpPr>
              <a:cxnSpLocks noChangeShapeType="1"/>
            </p:cNvCxnSpPr>
            <p:nvPr/>
          </p:nvCxnSpPr>
          <p:spPr bwMode="auto">
            <a:xfrm rot="5400000">
              <a:off x="4572794" y="4642652"/>
              <a:ext cx="285752" cy="1588"/>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sp>
          <p:nvSpPr>
            <p:cNvPr id="29" name="Text Box 47"/>
            <p:cNvSpPr txBox="1">
              <a:spLocks noChangeArrowheads="1"/>
            </p:cNvSpPr>
            <p:nvPr/>
          </p:nvSpPr>
          <p:spPr bwMode="auto">
            <a:xfrm>
              <a:off x="4574749" y="1785926"/>
              <a:ext cx="591060" cy="347548"/>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A</a:t>
              </a:r>
              <a:endParaRPr kumimoji="0" lang="en-US" sz="2000" b="1" i="0" u="none" strike="noStrike" cap="none" normalizeH="0" baseline="0" dirty="0" smtClean="0">
                <a:ln>
                  <a:noFill/>
                </a:ln>
                <a:solidFill>
                  <a:schemeClr val="tx1"/>
                </a:solidFill>
                <a:effectLst/>
                <a:latin typeface="Times New Roman" pitchFamily="18" charset="0"/>
                <a:cs typeface="Times New Roman" pitchFamily="18" charset="0"/>
              </a:endParaRPr>
            </a:p>
          </p:txBody>
        </p:sp>
        <p:cxnSp>
          <p:nvCxnSpPr>
            <p:cNvPr id="30" name="AutoShape 48"/>
            <p:cNvCxnSpPr>
              <a:cxnSpLocks noChangeShapeType="1"/>
            </p:cNvCxnSpPr>
            <p:nvPr/>
          </p:nvCxnSpPr>
          <p:spPr bwMode="auto">
            <a:xfrm>
              <a:off x="6361307" y="2483347"/>
              <a:ext cx="1069016" cy="0"/>
            </a:xfrm>
            <a:prstGeom prst="straightConnector1">
              <a:avLst/>
            </a:prstGeom>
            <a:ln>
              <a:headEnd/>
              <a:tailEnd type="triangle" w="med" len="med"/>
            </a:ln>
          </p:spPr>
          <p:style>
            <a:lnRef idx="2">
              <a:schemeClr val="dk1"/>
            </a:lnRef>
            <a:fillRef idx="0">
              <a:schemeClr val="dk1"/>
            </a:fillRef>
            <a:effectRef idx="1">
              <a:schemeClr val="dk1"/>
            </a:effectRef>
            <a:fontRef idx="minor">
              <a:schemeClr val="tx1"/>
            </a:fontRef>
          </p:style>
        </p:cxnSp>
        <p:sp>
          <p:nvSpPr>
            <p:cNvPr id="31" name="Text Box 49"/>
            <p:cNvSpPr txBox="1">
              <a:spLocks noChangeArrowheads="1"/>
            </p:cNvSpPr>
            <p:nvPr/>
          </p:nvSpPr>
          <p:spPr bwMode="auto">
            <a:xfrm>
              <a:off x="6762644" y="2216002"/>
              <a:ext cx="667679" cy="295241"/>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v</a:t>
              </a:r>
              <a:endParaRPr kumimoji="0" lang="en-US" sz="2000" b="1" i="0" u="none" strike="noStrike" cap="none" normalizeH="0" baseline="0" dirty="0" smtClean="0">
                <a:ln>
                  <a:noFill/>
                </a:ln>
                <a:solidFill>
                  <a:schemeClr val="tx1"/>
                </a:solidFill>
                <a:effectLst/>
                <a:latin typeface="Times New Roman" pitchFamily="18" charset="0"/>
                <a:cs typeface="Times New Roman" pitchFamily="18" charset="0"/>
              </a:endParaRPr>
            </a:p>
          </p:txBody>
        </p:sp>
      </p:grpSp>
    </p:spTree>
    <p:extLst>
      <p:ext uri="{BB962C8B-B14F-4D97-AF65-F5344CB8AC3E}">
        <p14:creationId xmlns="" xmlns:p14="http://schemas.microsoft.com/office/powerpoint/2010/main" val="3928431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A1D2BD-0E70-45F6-996A-644EA9D74C6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smtClean="0">
                <a:latin typeface="+mj-lt"/>
                <a:cs typeface="Times New Roman" pitchFamily="18" charset="0"/>
              </a:rPr>
              <a:t>Michelson-Morley Experimental </a:t>
            </a:r>
            <a:r>
              <a:rPr lang="en-US" sz="2800" dirty="0">
                <a:latin typeface="+mj-lt"/>
                <a:cs typeface="Times New Roman" pitchFamily="18" charset="0"/>
              </a:rPr>
              <a:t>arrangement</a:t>
            </a:r>
            <a:r>
              <a:rPr lang="en-US" sz="2400" dirty="0">
                <a:latin typeface="+mj-lt"/>
                <a:cs typeface="Times New Roman" pitchFamily="18" charset="0"/>
              </a:rPr>
              <a:t> </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52225" name="Picture 1"/>
          <p:cNvPicPr>
            <a:picLocks noChangeAspect="1" noChangeArrowheads="1"/>
          </p:cNvPicPr>
          <p:nvPr/>
        </p:nvPicPr>
        <p:blipFill>
          <a:blip r:embed="rId3" cstate="print"/>
          <a:srcRect/>
          <a:stretch>
            <a:fillRect/>
          </a:stretch>
        </p:blipFill>
        <p:spPr bwMode="auto">
          <a:xfrm>
            <a:off x="457200" y="1371600"/>
            <a:ext cx="8503418" cy="4267200"/>
          </a:xfrm>
          <a:prstGeom prst="rect">
            <a:avLst/>
          </a:prstGeom>
          <a:noFill/>
          <a:ln w="9525">
            <a:noFill/>
            <a:miter lim="800000"/>
            <a:headEnd/>
            <a:tailEnd/>
          </a:ln>
        </p:spPr>
      </p:pic>
    </p:spTree>
    <p:extLst>
      <p:ext uri="{BB962C8B-B14F-4D97-AF65-F5344CB8AC3E}">
        <p14:creationId xmlns="" xmlns:p14="http://schemas.microsoft.com/office/powerpoint/2010/main" val="39284316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A1D2BD-0E70-45F6-996A-644EA9D74C6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smtClean="0">
                <a:latin typeface="+mj-lt"/>
                <a:cs typeface="Times New Roman" pitchFamily="18" charset="0"/>
              </a:rPr>
              <a:t>Michelson-Morley Experimental </a:t>
            </a:r>
            <a:r>
              <a:rPr lang="en-US" sz="2800" dirty="0">
                <a:latin typeface="+mj-lt"/>
                <a:cs typeface="Times New Roman" pitchFamily="18" charset="0"/>
              </a:rPr>
              <a:t>arrangement</a:t>
            </a:r>
            <a:r>
              <a:rPr lang="en-US" sz="2400" dirty="0">
                <a:latin typeface="+mj-lt"/>
                <a:cs typeface="Times New Roman" pitchFamily="18" charset="0"/>
              </a:rPr>
              <a:t> </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9284316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347" name="AutoShape 3"/>
          <p:cNvCxnSpPr>
            <a:cxnSpLocks noChangeShapeType="1"/>
          </p:cNvCxnSpPr>
          <p:nvPr/>
        </p:nvCxnSpPr>
        <p:spPr bwMode="auto">
          <a:xfrm>
            <a:off x="2854241" y="4719139"/>
            <a:ext cx="156290" cy="167006"/>
          </a:xfrm>
          <a:prstGeom prst="straightConnector1">
            <a:avLst/>
          </a:prstGeom>
          <a:noFill/>
          <a:ln w="9525">
            <a:solidFill>
              <a:srgbClr val="000000"/>
            </a:solidFill>
            <a:round/>
            <a:headEnd/>
            <a:tailEnd/>
          </a:ln>
        </p:spPr>
      </p:cxnSp>
      <p:cxnSp>
        <p:nvCxnSpPr>
          <p:cNvPr id="57349" name="AutoShape 5"/>
          <p:cNvCxnSpPr>
            <a:cxnSpLocks noChangeShapeType="1"/>
          </p:cNvCxnSpPr>
          <p:nvPr/>
        </p:nvCxnSpPr>
        <p:spPr bwMode="auto">
          <a:xfrm>
            <a:off x="5620962" y="3060340"/>
            <a:ext cx="165484" cy="334012"/>
          </a:xfrm>
          <a:prstGeom prst="straightConnector1">
            <a:avLst/>
          </a:prstGeom>
          <a:noFill/>
          <a:ln w="9525">
            <a:solidFill>
              <a:srgbClr val="000000"/>
            </a:solidFill>
            <a:round/>
            <a:headEnd/>
            <a:tailEnd type="triangle" w="med" len="med"/>
          </a:ln>
        </p:spPr>
      </p:cxnSp>
      <p:cxnSp>
        <p:nvCxnSpPr>
          <p:cNvPr id="57351" name="AutoShape 7"/>
          <p:cNvCxnSpPr>
            <a:cxnSpLocks noChangeShapeType="1"/>
          </p:cNvCxnSpPr>
          <p:nvPr/>
        </p:nvCxnSpPr>
        <p:spPr bwMode="auto">
          <a:xfrm rot="13500000">
            <a:off x="3753634" y="3101450"/>
            <a:ext cx="20641" cy="244285"/>
          </a:xfrm>
          <a:prstGeom prst="straightConnector1">
            <a:avLst/>
          </a:prstGeom>
          <a:noFill/>
          <a:ln w="9525">
            <a:solidFill>
              <a:srgbClr val="000000"/>
            </a:solidFill>
            <a:round/>
            <a:headEnd/>
            <a:tailEnd type="triangle" w="med" len="med"/>
          </a:ln>
        </p:spPr>
      </p:cxnSp>
      <p:sp>
        <p:nvSpPr>
          <p:cNvPr id="57353" name="Text Box 9"/>
          <p:cNvSpPr txBox="1">
            <a:spLocks noChangeArrowheads="1"/>
          </p:cNvSpPr>
          <p:nvPr/>
        </p:nvSpPr>
        <p:spPr bwMode="auto">
          <a:xfrm>
            <a:off x="6902021" y="4908663"/>
            <a:ext cx="956127" cy="908211"/>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P</a:t>
            </a:r>
            <a:endParaRPr kumimoji="0" lang="en-US" sz="2400" b="1" i="0" u="none" strike="noStrike" cap="none" normalizeH="0" baseline="0" dirty="0" smtClean="0">
              <a:ln>
                <a:noFill/>
              </a:ln>
              <a:solidFill>
                <a:schemeClr val="tx1"/>
              </a:solidFill>
              <a:effectLst/>
              <a:latin typeface="Times New Roman" pitchFamily="18" charset="0"/>
              <a:cs typeface="Times New Roman" pitchFamily="18" charset="0"/>
            </a:endParaRPr>
          </a:p>
        </p:txBody>
      </p:sp>
      <p:cxnSp>
        <p:nvCxnSpPr>
          <p:cNvPr id="57356" name="AutoShape 12"/>
          <p:cNvCxnSpPr>
            <a:cxnSpLocks noChangeShapeType="1"/>
            <a:endCxn id="57380" idx="3"/>
          </p:cNvCxnSpPr>
          <p:nvPr/>
        </p:nvCxnSpPr>
        <p:spPr bwMode="auto">
          <a:xfrm rot="10800000" flipV="1">
            <a:off x="2969320" y="4829851"/>
            <a:ext cx="3647702" cy="27938"/>
          </a:xfrm>
          <a:prstGeom prst="straightConnector1">
            <a:avLst/>
          </a:prstGeom>
          <a:ln>
            <a:headEnd/>
            <a:tailEnd/>
          </a:ln>
        </p:spPr>
        <p:style>
          <a:lnRef idx="2">
            <a:schemeClr val="dk1"/>
          </a:lnRef>
          <a:fillRef idx="0">
            <a:schemeClr val="dk1"/>
          </a:fillRef>
          <a:effectRef idx="1">
            <a:schemeClr val="dk1"/>
          </a:effectRef>
          <a:fontRef idx="minor">
            <a:schemeClr val="tx1"/>
          </a:fontRef>
        </p:style>
      </p:cxnSp>
      <p:sp>
        <p:nvSpPr>
          <p:cNvPr id="57357" name="Text Box 13"/>
          <p:cNvSpPr txBox="1">
            <a:spLocks noChangeArrowheads="1"/>
          </p:cNvSpPr>
          <p:nvPr/>
        </p:nvSpPr>
        <p:spPr bwMode="auto">
          <a:xfrm>
            <a:off x="4586565" y="4869257"/>
            <a:ext cx="956127" cy="908211"/>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O</a:t>
            </a:r>
            <a:endParaRPr kumimoji="0" lang="en-US" sz="2400" b="1"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57359" name="Text Box 15"/>
          <p:cNvSpPr txBox="1">
            <a:spLocks noChangeArrowheads="1"/>
          </p:cNvSpPr>
          <p:nvPr/>
        </p:nvSpPr>
        <p:spPr bwMode="auto">
          <a:xfrm>
            <a:off x="2495694" y="4394510"/>
            <a:ext cx="956127" cy="908211"/>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P</a:t>
            </a:r>
            <a:endParaRPr kumimoji="0" lang="en-US" sz="2400" b="1"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57361" name="Text Box 17"/>
          <p:cNvSpPr txBox="1">
            <a:spLocks noChangeArrowheads="1"/>
          </p:cNvSpPr>
          <p:nvPr/>
        </p:nvSpPr>
        <p:spPr bwMode="auto">
          <a:xfrm>
            <a:off x="1500166" y="1215770"/>
            <a:ext cx="638294" cy="561064"/>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M</a:t>
            </a:r>
            <a:r>
              <a:rPr kumimoji="0" lang="en-US" sz="2400" b="1" i="0" u="none" strike="noStrike" cap="none" normalizeH="0" baseline="-25000" dirty="0" smtClean="0">
                <a:ln>
                  <a:noFill/>
                </a:ln>
                <a:solidFill>
                  <a:schemeClr val="tx1"/>
                </a:solidFill>
                <a:effectLst/>
                <a:latin typeface="Times New Roman" pitchFamily="18" charset="0"/>
                <a:ea typeface="Arial" pitchFamily="34" charset="0"/>
                <a:cs typeface="Times New Roman" pitchFamily="18" charset="0"/>
              </a:rPr>
              <a:t>1</a:t>
            </a:r>
            <a:endParaRPr kumimoji="0" lang="en-US" sz="24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7365" name="Text Box 21"/>
          <p:cNvSpPr txBox="1">
            <a:spLocks noChangeArrowheads="1"/>
          </p:cNvSpPr>
          <p:nvPr/>
        </p:nvSpPr>
        <p:spPr bwMode="auto">
          <a:xfrm>
            <a:off x="4786314" y="1285860"/>
            <a:ext cx="563432" cy="561064"/>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M</a:t>
            </a:r>
            <a:r>
              <a:rPr kumimoji="0" lang="en-US" sz="2400" b="1" i="0" u="none" strike="noStrike" cap="none" normalizeH="0" baseline="-25000" dirty="0" smtClean="0">
                <a:ln>
                  <a:noFill/>
                </a:ln>
                <a:solidFill>
                  <a:schemeClr val="tx1"/>
                </a:solidFill>
                <a:effectLst/>
                <a:latin typeface="Times New Roman" pitchFamily="18" charset="0"/>
                <a:ea typeface="Arial" pitchFamily="34" charset="0"/>
                <a:cs typeface="Times New Roman" pitchFamily="18" charset="0"/>
              </a:rPr>
              <a:t>1</a:t>
            </a:r>
            <a:endParaRPr kumimoji="0" lang="en-US" sz="24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7367" name="Text Box 23"/>
          <p:cNvSpPr txBox="1">
            <a:spLocks noChangeArrowheads="1"/>
          </p:cNvSpPr>
          <p:nvPr/>
        </p:nvSpPr>
        <p:spPr bwMode="auto">
          <a:xfrm>
            <a:off x="4429124" y="857232"/>
            <a:ext cx="542418" cy="476623"/>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A</a:t>
            </a:r>
            <a:endParaRPr kumimoji="0" lang="en-US" sz="24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7369" name="Text Box 25"/>
          <p:cNvSpPr txBox="1">
            <a:spLocks noChangeArrowheads="1"/>
          </p:cNvSpPr>
          <p:nvPr/>
        </p:nvSpPr>
        <p:spPr bwMode="auto">
          <a:xfrm>
            <a:off x="2813528" y="928670"/>
            <a:ext cx="638294" cy="561064"/>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A</a:t>
            </a:r>
            <a:endParaRPr kumimoji="0" lang="en-US" sz="2400" b="1" i="0" u="none" strike="noStrike" cap="none" normalizeH="0" baseline="0" dirty="0" smtClean="0">
              <a:ln>
                <a:noFill/>
              </a:ln>
              <a:solidFill>
                <a:schemeClr val="tx1"/>
              </a:solidFill>
              <a:effectLst/>
              <a:latin typeface="Times New Roman" pitchFamily="18" charset="0"/>
              <a:cs typeface="Times New Roman" pitchFamily="18" charset="0"/>
            </a:endParaRPr>
          </a:p>
        </p:txBody>
      </p:sp>
      <p:cxnSp>
        <p:nvCxnSpPr>
          <p:cNvPr id="57370" name="AutoShape 26"/>
          <p:cNvCxnSpPr>
            <a:cxnSpLocks noChangeShapeType="1"/>
          </p:cNvCxnSpPr>
          <p:nvPr/>
        </p:nvCxnSpPr>
        <p:spPr bwMode="auto">
          <a:xfrm>
            <a:off x="2138460" y="1489734"/>
            <a:ext cx="1495918" cy="0"/>
          </a:xfrm>
          <a:prstGeom prst="straightConnector1">
            <a:avLst/>
          </a:prstGeom>
          <a:noFill/>
          <a:ln w="41275">
            <a:solidFill>
              <a:srgbClr val="000000"/>
            </a:solidFill>
            <a:round/>
            <a:headEnd/>
            <a:tailEnd/>
          </a:ln>
        </p:spPr>
      </p:cxnSp>
      <p:cxnSp>
        <p:nvCxnSpPr>
          <p:cNvPr id="57372" name="AutoShape 28"/>
          <p:cNvCxnSpPr>
            <a:cxnSpLocks noChangeShapeType="1"/>
          </p:cNvCxnSpPr>
          <p:nvPr/>
        </p:nvCxnSpPr>
        <p:spPr bwMode="auto">
          <a:xfrm rot="16200000" flipH="1">
            <a:off x="2660937" y="2518068"/>
            <a:ext cx="389857" cy="3246"/>
          </a:xfrm>
          <a:prstGeom prst="straightConnector1">
            <a:avLst/>
          </a:prstGeom>
          <a:noFill/>
          <a:ln w="9525">
            <a:solidFill>
              <a:srgbClr val="000000"/>
            </a:solidFill>
            <a:round/>
            <a:headEnd/>
            <a:tailEnd type="triangle" w="med" len="med"/>
          </a:ln>
        </p:spPr>
      </p:cxnSp>
      <p:cxnSp>
        <p:nvCxnSpPr>
          <p:cNvPr id="57373" name="AutoShape 29"/>
          <p:cNvCxnSpPr>
            <a:cxnSpLocks noChangeShapeType="1"/>
          </p:cNvCxnSpPr>
          <p:nvPr/>
        </p:nvCxnSpPr>
        <p:spPr bwMode="auto">
          <a:xfrm rot="10800000">
            <a:off x="2818781" y="3420622"/>
            <a:ext cx="14447" cy="349023"/>
          </a:xfrm>
          <a:prstGeom prst="straightConnector1">
            <a:avLst/>
          </a:prstGeom>
          <a:noFill/>
          <a:ln w="9525">
            <a:solidFill>
              <a:srgbClr val="000000"/>
            </a:solidFill>
            <a:round/>
            <a:headEnd/>
            <a:tailEnd type="triangle" w="med" len="med"/>
          </a:ln>
        </p:spPr>
      </p:cxnSp>
      <p:cxnSp>
        <p:nvCxnSpPr>
          <p:cNvPr id="57374" name="AutoShape 30"/>
          <p:cNvCxnSpPr>
            <a:cxnSpLocks noChangeShapeType="1"/>
          </p:cNvCxnSpPr>
          <p:nvPr/>
        </p:nvCxnSpPr>
        <p:spPr bwMode="auto">
          <a:xfrm flipV="1">
            <a:off x="2838481" y="1489734"/>
            <a:ext cx="13134" cy="3231281"/>
          </a:xfrm>
          <a:prstGeom prst="straightConnector1">
            <a:avLst/>
          </a:prstGeom>
          <a:ln>
            <a:headEnd/>
            <a:tailEnd/>
          </a:ln>
        </p:spPr>
        <p:style>
          <a:lnRef idx="2">
            <a:schemeClr val="accent2"/>
          </a:lnRef>
          <a:fillRef idx="0">
            <a:schemeClr val="accent2"/>
          </a:fillRef>
          <a:effectRef idx="1">
            <a:schemeClr val="accent2"/>
          </a:effectRef>
          <a:fontRef idx="minor">
            <a:schemeClr val="tx1"/>
          </a:fontRef>
        </p:style>
      </p:cxnSp>
      <p:sp>
        <p:nvSpPr>
          <p:cNvPr id="57375" name="Rectangle 31"/>
          <p:cNvSpPr>
            <a:spLocks noChangeArrowheads="1"/>
          </p:cNvSpPr>
          <p:nvPr/>
        </p:nvSpPr>
        <p:spPr bwMode="auto">
          <a:xfrm rot="2400000">
            <a:off x="2851615" y="3840951"/>
            <a:ext cx="156290" cy="1975923"/>
          </a:xfrm>
          <a:prstGeom prst="rect">
            <a:avLst/>
          </a:prstGeom>
          <a:solidFill>
            <a:srgbClr val="FFFFFF">
              <a:alpha val="0"/>
            </a:srgb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57376" name="AutoShape 32"/>
          <p:cNvCxnSpPr>
            <a:cxnSpLocks noChangeShapeType="1"/>
          </p:cNvCxnSpPr>
          <p:nvPr/>
        </p:nvCxnSpPr>
        <p:spPr bwMode="auto">
          <a:xfrm flipV="1">
            <a:off x="2071670" y="1494954"/>
            <a:ext cx="1928826" cy="5220"/>
          </a:xfrm>
          <a:prstGeom prst="straightConnector1">
            <a:avLst/>
          </a:prstGeom>
          <a:noFill/>
          <a:ln w="41275">
            <a:solidFill>
              <a:srgbClr val="000000"/>
            </a:solidFill>
            <a:prstDash val="sysDot"/>
            <a:round/>
            <a:headEnd/>
            <a:tailEnd/>
          </a:ln>
        </p:spPr>
      </p:cxnSp>
      <p:cxnSp>
        <p:nvCxnSpPr>
          <p:cNvPr id="57377" name="AutoShape 33"/>
          <p:cNvCxnSpPr>
            <a:cxnSpLocks noChangeShapeType="1"/>
            <a:endCxn id="57380" idx="1"/>
          </p:cNvCxnSpPr>
          <p:nvPr/>
        </p:nvCxnSpPr>
        <p:spPr bwMode="auto">
          <a:xfrm rot="5400000">
            <a:off x="2153661" y="2196109"/>
            <a:ext cx="3257153" cy="1865283"/>
          </a:xfrm>
          <a:prstGeom prst="straightConnector1">
            <a:avLst/>
          </a:prstGeom>
          <a:ln>
            <a:prstDash val="sysDash"/>
            <a:headEnd/>
            <a:tailEnd/>
          </a:ln>
        </p:spPr>
        <p:style>
          <a:lnRef idx="2">
            <a:schemeClr val="accent1"/>
          </a:lnRef>
          <a:fillRef idx="0">
            <a:schemeClr val="accent1"/>
          </a:fillRef>
          <a:effectRef idx="1">
            <a:schemeClr val="accent1"/>
          </a:effectRef>
          <a:fontRef idx="minor">
            <a:schemeClr val="tx1"/>
          </a:fontRef>
        </p:style>
      </p:cxnSp>
      <p:cxnSp>
        <p:nvCxnSpPr>
          <p:cNvPr id="57378" name="AutoShape 34"/>
          <p:cNvCxnSpPr>
            <a:cxnSpLocks noChangeShapeType="1"/>
          </p:cNvCxnSpPr>
          <p:nvPr/>
        </p:nvCxnSpPr>
        <p:spPr bwMode="auto">
          <a:xfrm rot="16200000" flipH="1">
            <a:off x="4000496" y="2214554"/>
            <a:ext cx="3357586" cy="1928826"/>
          </a:xfrm>
          <a:prstGeom prst="straightConnector1">
            <a:avLst/>
          </a:prstGeom>
          <a:ln>
            <a:prstDash val="sysDash"/>
            <a:headEnd/>
            <a:tailEnd/>
          </a:ln>
        </p:spPr>
        <p:style>
          <a:lnRef idx="2">
            <a:schemeClr val="accent1"/>
          </a:lnRef>
          <a:fillRef idx="0">
            <a:schemeClr val="accent1"/>
          </a:fillRef>
          <a:effectRef idx="1">
            <a:schemeClr val="accent1"/>
          </a:effectRef>
          <a:fontRef idx="minor">
            <a:schemeClr val="tx1"/>
          </a:fontRef>
        </p:style>
      </p:cxnSp>
      <p:cxnSp>
        <p:nvCxnSpPr>
          <p:cNvPr id="57379" name="AutoShape 35"/>
          <p:cNvCxnSpPr>
            <a:cxnSpLocks noChangeShapeType="1"/>
          </p:cNvCxnSpPr>
          <p:nvPr/>
        </p:nvCxnSpPr>
        <p:spPr bwMode="auto">
          <a:xfrm rot="5400000" flipH="1" flipV="1">
            <a:off x="3036878" y="3178968"/>
            <a:ext cx="3356790" cy="794"/>
          </a:xfrm>
          <a:prstGeom prst="straightConnector1">
            <a:avLst/>
          </a:prstGeom>
          <a:ln>
            <a:headEnd/>
            <a:tailEnd/>
          </a:ln>
        </p:spPr>
        <p:style>
          <a:lnRef idx="2">
            <a:schemeClr val="dk1"/>
          </a:lnRef>
          <a:fillRef idx="0">
            <a:schemeClr val="dk1"/>
          </a:fillRef>
          <a:effectRef idx="1">
            <a:schemeClr val="dk1"/>
          </a:effectRef>
          <a:fontRef idx="minor">
            <a:schemeClr val="tx1"/>
          </a:fontRef>
        </p:style>
      </p:cxnSp>
      <p:sp>
        <p:nvSpPr>
          <p:cNvPr id="57380" name="Rectangle 36"/>
          <p:cNvSpPr>
            <a:spLocks noChangeArrowheads="1"/>
          </p:cNvSpPr>
          <p:nvPr/>
        </p:nvSpPr>
        <p:spPr bwMode="auto">
          <a:xfrm rot="2400000">
            <a:off x="2831313" y="3819596"/>
            <a:ext cx="156290" cy="1975923"/>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nvGrpSpPr>
          <p:cNvPr id="2" name="Group 25"/>
          <p:cNvGrpSpPr/>
          <p:nvPr/>
        </p:nvGrpSpPr>
        <p:grpSpPr>
          <a:xfrm>
            <a:off x="2786050" y="1776834"/>
            <a:ext cx="1947832" cy="547929"/>
            <a:chOff x="2838482" y="1776834"/>
            <a:chExt cx="1947832" cy="547929"/>
          </a:xfrm>
        </p:grpSpPr>
        <p:sp>
          <p:nvSpPr>
            <p:cNvPr id="57363" name="Text Box 19"/>
            <p:cNvSpPr txBox="1">
              <a:spLocks noChangeArrowheads="1"/>
            </p:cNvSpPr>
            <p:nvPr/>
          </p:nvSpPr>
          <p:spPr bwMode="auto">
            <a:xfrm>
              <a:off x="3634378" y="1776834"/>
              <a:ext cx="510897" cy="547929"/>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 vt</a:t>
              </a:r>
              <a:endParaRPr kumimoji="0" lang="en-US" sz="2400" b="1" i="0" u="none" strike="noStrike" cap="none" normalizeH="0" baseline="0" dirty="0" smtClean="0">
                <a:ln>
                  <a:noFill/>
                </a:ln>
                <a:solidFill>
                  <a:schemeClr val="tx1"/>
                </a:solidFill>
                <a:effectLst/>
                <a:latin typeface="Times New Roman" pitchFamily="18" charset="0"/>
                <a:cs typeface="Times New Roman" pitchFamily="18" charset="0"/>
              </a:endParaRPr>
            </a:p>
          </p:txBody>
        </p:sp>
        <p:cxnSp>
          <p:nvCxnSpPr>
            <p:cNvPr id="57381" name="AutoShape 37"/>
            <p:cNvCxnSpPr>
              <a:cxnSpLocks noChangeShapeType="1"/>
            </p:cNvCxnSpPr>
            <p:nvPr/>
          </p:nvCxnSpPr>
          <p:spPr bwMode="auto">
            <a:xfrm rot="10800000">
              <a:off x="2838482" y="2017022"/>
              <a:ext cx="795896" cy="1588"/>
            </a:xfrm>
            <a:prstGeom prst="straightConnector1">
              <a:avLst/>
            </a:prstGeom>
            <a:ln>
              <a:headEnd/>
              <a:tailEnd type="arrow" w="med" len="med"/>
            </a:ln>
          </p:spPr>
          <p:style>
            <a:lnRef idx="1">
              <a:schemeClr val="accent3"/>
            </a:lnRef>
            <a:fillRef idx="2">
              <a:schemeClr val="accent3"/>
            </a:fillRef>
            <a:effectRef idx="1">
              <a:schemeClr val="accent3"/>
            </a:effectRef>
            <a:fontRef idx="minor">
              <a:schemeClr val="dk1"/>
            </a:fontRef>
          </p:style>
        </p:cxnSp>
        <p:cxnSp>
          <p:nvCxnSpPr>
            <p:cNvPr id="57382" name="AutoShape 38"/>
            <p:cNvCxnSpPr>
              <a:cxnSpLocks noChangeShapeType="1"/>
            </p:cNvCxnSpPr>
            <p:nvPr/>
          </p:nvCxnSpPr>
          <p:spPr bwMode="auto">
            <a:xfrm>
              <a:off x="3990417" y="2017022"/>
              <a:ext cx="795897" cy="1588"/>
            </a:xfrm>
            <a:prstGeom prst="straightConnector1">
              <a:avLst/>
            </a:prstGeom>
            <a:ln>
              <a:headEnd/>
              <a:tailEnd type="arrow" w="med" len="med"/>
            </a:ln>
          </p:spPr>
          <p:style>
            <a:lnRef idx="1">
              <a:schemeClr val="accent3"/>
            </a:lnRef>
            <a:fillRef idx="2">
              <a:schemeClr val="accent3"/>
            </a:fillRef>
            <a:effectRef idx="1">
              <a:schemeClr val="accent3"/>
            </a:effectRef>
            <a:fontRef idx="minor">
              <a:schemeClr val="dk1"/>
            </a:fontRef>
          </p:style>
        </p:cxnSp>
      </p:grpSp>
      <p:cxnSp>
        <p:nvCxnSpPr>
          <p:cNvPr id="47" name="Straight Connector 46"/>
          <p:cNvCxnSpPr/>
          <p:nvPr/>
        </p:nvCxnSpPr>
        <p:spPr>
          <a:xfrm rot="5400000" flipH="1" flipV="1">
            <a:off x="7100778" y="4972188"/>
            <a:ext cx="142876" cy="56895"/>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p:cNvCxnSpPr/>
          <p:nvPr/>
        </p:nvCxnSpPr>
        <p:spPr>
          <a:xfrm rot="5400000" flipH="1" flipV="1">
            <a:off x="5115056" y="1328850"/>
            <a:ext cx="142876" cy="56895"/>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rot="5400000" flipH="1" flipV="1">
            <a:off x="4529010" y="900222"/>
            <a:ext cx="142876" cy="56895"/>
          </a:xfrm>
          <a:prstGeom prst="line">
            <a:avLst/>
          </a:prstGeom>
        </p:spPr>
        <p:style>
          <a:lnRef idx="2">
            <a:schemeClr val="dk1"/>
          </a:lnRef>
          <a:fillRef idx="0">
            <a:schemeClr val="dk1"/>
          </a:fillRef>
          <a:effectRef idx="1">
            <a:schemeClr val="dk1"/>
          </a:effectRef>
          <a:fontRef idx="minor">
            <a:schemeClr val="tx1"/>
          </a:fontRef>
        </p:style>
      </p:cxnSp>
      <p:sp>
        <p:nvSpPr>
          <p:cNvPr id="35" name="Slide Number Placeholder 5"/>
          <p:cNvSpPr>
            <a:spLocks noGrp="1"/>
          </p:cNvSpPr>
          <p:nvPr>
            <p:ph type="sldNum" sz="quarter" idx="12"/>
          </p:nvPr>
        </p:nvSpPr>
        <p:spPr>
          <a:xfrm>
            <a:off x="8501090" y="6429396"/>
            <a:ext cx="414310" cy="280966"/>
          </a:xfrm>
        </p:spPr>
        <p:txBody>
          <a:bodyPr/>
          <a:lstStyle/>
          <a:p>
            <a:fld id="{619DB513-B5A3-4A2D-87C9-C8E52EFC15B7}" type="slidenum">
              <a:rPr lang="en-US" smtClean="0"/>
              <a:pPr/>
              <a:t>33</a:t>
            </a:fld>
            <a:endParaRPr lang="en-US" dirty="0"/>
          </a:p>
        </p:txBody>
      </p:sp>
      <p:pic>
        <p:nvPicPr>
          <p:cNvPr id="36" name="Picture 2" descr="E:\NIET\Project\xLogo11.png.pagespeed.ic.pydHLuCQEZ.png"/>
          <p:cNvPicPr>
            <a:picLocks noChangeAspect="1" noChangeArrowheads="1"/>
          </p:cNvPicPr>
          <p:nvPr/>
        </p:nvPicPr>
        <p:blipFill>
          <a:blip r:embed="rId4" cstate="print"/>
          <a:srcRect/>
          <a:stretch>
            <a:fillRect/>
          </a:stretch>
        </p:blipFill>
        <p:spPr bwMode="auto">
          <a:xfrm>
            <a:off x="0" y="0"/>
            <a:ext cx="1447800" cy="817163"/>
          </a:xfrm>
          <a:prstGeom prst="rect">
            <a:avLst/>
          </a:prstGeom>
          <a:noFill/>
        </p:spPr>
      </p:pic>
      <p:sp>
        <p:nvSpPr>
          <p:cNvPr id="3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smtClean="0">
                <a:latin typeface="+mj-lt"/>
                <a:cs typeface="Times New Roman" pitchFamily="18" charset="0"/>
              </a:rPr>
              <a:t>Calculation of time in perpendicular direction</a:t>
            </a:r>
            <a:r>
              <a:rPr lang="en-US" sz="2400" dirty="0" smtClean="0">
                <a:latin typeface="+mj-lt"/>
                <a:cs typeface="Times New Roman" pitchFamily="18" charset="0"/>
              </a:rPr>
              <a:t> </a:t>
            </a:r>
            <a:endParaRPr lang="en-US" sz="2400" dirty="0">
              <a:latin typeface="+mj-lt"/>
              <a:cs typeface="Times New Roman" pitchFamily="18" charset="0"/>
            </a:endParaRPr>
          </a:p>
        </p:txBody>
      </p:sp>
      <p:graphicFrame>
        <p:nvGraphicFramePr>
          <p:cNvPr id="38" name="Object 37"/>
          <p:cNvGraphicFramePr>
            <a:graphicFrameLocks noChangeAspect="1"/>
          </p:cNvGraphicFramePr>
          <p:nvPr>
            <p:extLst>
              <p:ext uri="{D42A27DB-BD31-4B8C-83A1-F6EECF244321}">
                <p14:modId xmlns="" xmlns:p14="http://schemas.microsoft.com/office/powerpoint/2010/main" val="4165882759"/>
              </p:ext>
            </p:extLst>
          </p:nvPr>
        </p:nvGraphicFramePr>
        <p:xfrm>
          <a:off x="3670289" y="5614612"/>
          <a:ext cx="1679457" cy="768908"/>
        </p:xfrm>
        <a:graphic>
          <a:graphicData uri="http://schemas.openxmlformats.org/presentationml/2006/ole">
            <p:oleObj spid="_x0000_s3228" name="Equation" r:id="rId5" imgW="1054100" imgH="482600" progId="">
              <p:embed/>
            </p:oleObj>
          </a:graphicData>
        </a:graphic>
      </p:graphicFrame>
      <p:pic>
        <p:nvPicPr>
          <p:cNvPr id="39" name="Theory_of_relativity_explained_in_7_mins_-_YouTube">
            <a:hlinkClick r:id="" action="ppaction://media"/>
          </p:cNvPr>
          <p:cNvPicPr>
            <a:picLocks noGrp="1" noChangeAspect="1"/>
          </p:cNvPicPr>
          <p:nvPr>
            <p:ph idx="1"/>
            <a:videoFile r:link="rId2"/>
            <p:extLst>
              <p:ext uri="{DAA4B4D4-6D71-4841-9C94-3DE7FCFB9230}">
                <p14:media xmlns="" xmlns:p14="http://schemas.microsoft.com/office/powerpoint/2010/main" r:embed="rId6"/>
              </p:ext>
            </p:extLst>
          </p:nvPr>
        </p:nvPicPr>
        <p:blipFill>
          <a:blip r:embed="rId7" cstate="print">
            <a:lum bright="20000" contrast="-20000"/>
          </a:blip>
          <a:stretch>
            <a:fillRect/>
          </a:stretch>
        </p:blipFill>
        <p:spPr>
          <a:xfrm>
            <a:off x="6135564" y="1199842"/>
            <a:ext cx="2678903" cy="2138545"/>
          </a:xfrm>
          <a:prstGeom prst="rect">
            <a:avLst/>
          </a:prstGeom>
        </p:spPr>
      </p:pic>
      <p:sp>
        <p:nvSpPr>
          <p:cNvPr id="3" name="Date Placeholder 2"/>
          <p:cNvSpPr>
            <a:spLocks noGrp="1"/>
          </p:cNvSpPr>
          <p:nvPr>
            <p:ph type="dt" sz="half" idx="10"/>
          </p:nvPr>
        </p:nvSpPr>
        <p:spPr/>
        <p:txBody>
          <a:bodyPr/>
          <a:lstStyle/>
          <a:p>
            <a:fld id="{8B565BC8-AF9E-4899-905F-5BB3700EE68E}" type="datetime1">
              <a:rPr lang="en-US" smtClean="0"/>
              <a:pPr/>
              <a:t>12/23/2020</a:t>
            </a:fld>
            <a:endParaRPr lang="en-US"/>
          </a:p>
        </p:txBody>
      </p:sp>
      <p:sp>
        <p:nvSpPr>
          <p:cNvPr id="4" name="Footer Placeholder 3"/>
          <p:cNvSpPr>
            <a:spLocks noGrp="1"/>
          </p:cNvSpPr>
          <p:nvPr>
            <p:ph type="ftr" sz="quarter" idx="11"/>
          </p:nvPr>
        </p:nvSpPr>
        <p:spPr>
          <a:xfrm>
            <a:off x="2643446" y="6454423"/>
            <a:ext cx="5029200" cy="365125"/>
          </a:xfrm>
        </p:spPr>
        <p:txBody>
          <a:bodyPr/>
          <a:lstStyle/>
          <a:p>
            <a:r>
              <a:rPr lang="en-US" smtClean="0"/>
              <a:t>Anurag Tyagi                Physics (KAS-101/201)                         Unit-I</a:t>
            </a:r>
            <a:endParaRPr lang="en-US" dirty="0"/>
          </a:p>
        </p:txBody>
      </p:sp>
    </p:spTree>
    <p:extLst>
      <p:ext uri="{BB962C8B-B14F-4D97-AF65-F5344CB8AC3E}">
        <p14:creationId xmlns="" xmlns:p14="http://schemas.microsoft.com/office/powerpoint/2010/main" val="20559161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88889E-6 -4.9711E-6 L 0.2125 -4.9711E-6 " pathEditMode="relative" rAng="0" ptsTypes="AA">
                                      <p:cBhvr>
                                        <p:cTn id="6" dur="2000" fill="hold"/>
                                        <p:tgtEl>
                                          <p:spTgt spid="57376"/>
                                        </p:tgtEl>
                                        <p:attrNameLst>
                                          <p:attrName>ppt_x</p:attrName>
                                          <p:attrName>ppt_y</p:attrName>
                                        </p:attrNameLst>
                                      </p:cBhvr>
                                      <p:rCtr x="106" y="0"/>
                                    </p:animMotion>
                                  </p:childTnLst>
                                </p:cTn>
                              </p:par>
                              <p:par>
                                <p:cTn id="7" presetID="63" presetClass="path" presetSubtype="0" accel="50000" decel="50000" fill="hold" grpId="0" nodeType="withEffect">
                                  <p:stCondLst>
                                    <p:cond delay="0"/>
                                  </p:stCondLst>
                                  <p:childTnLst>
                                    <p:animMotion origin="layout" path="M -0.0151 -0.00139 L 0.41007 -0.00139 " pathEditMode="relative" rAng="0" ptsTypes="AA">
                                      <p:cBhvr>
                                        <p:cTn id="8" dur="3000" fill="hold"/>
                                        <p:tgtEl>
                                          <p:spTgt spid="57380"/>
                                        </p:tgtEl>
                                        <p:attrNameLst>
                                          <p:attrName>ppt_x</p:attrName>
                                          <p:attrName>ppt_y</p:attrName>
                                        </p:attrNameLst>
                                      </p:cBhvr>
                                      <p:rCtr x="213" y="0"/>
                                    </p:animMotion>
                                  </p:childTnLst>
                                </p:cTn>
                              </p:par>
                              <p:par>
                                <p:cTn id="9" presetID="22" presetClass="entr" presetSubtype="4" fill="hold" nodeType="withEffect">
                                  <p:stCondLst>
                                    <p:cond delay="0"/>
                                  </p:stCondLst>
                                  <p:childTnLst>
                                    <p:set>
                                      <p:cBhvr>
                                        <p:cTn id="10" dur="1" fill="hold">
                                          <p:stCondLst>
                                            <p:cond delay="0"/>
                                          </p:stCondLst>
                                        </p:cTn>
                                        <p:tgtEl>
                                          <p:spTgt spid="57377"/>
                                        </p:tgtEl>
                                        <p:attrNameLst>
                                          <p:attrName>style.visibility</p:attrName>
                                        </p:attrNameLst>
                                      </p:cBhvr>
                                      <p:to>
                                        <p:strVal val="visible"/>
                                      </p:to>
                                    </p:set>
                                    <p:animEffect transition="in" filter="wipe(down)">
                                      <p:cBhvr>
                                        <p:cTn id="11" dur="1000"/>
                                        <p:tgtEl>
                                          <p:spTgt spid="57377"/>
                                        </p:tgtEl>
                                      </p:cBhvr>
                                    </p:animEffect>
                                  </p:childTnLst>
                                </p:cTn>
                              </p:par>
                              <p:par>
                                <p:cTn id="12" presetID="22" presetClass="entr" presetSubtype="8" fill="hold" nodeType="withEffect">
                                  <p:stCondLst>
                                    <p:cond delay="0"/>
                                  </p:stCondLst>
                                  <p:childTnLst>
                                    <p:set>
                                      <p:cBhvr>
                                        <p:cTn id="13" dur="1" fill="hold">
                                          <p:stCondLst>
                                            <p:cond delay="0"/>
                                          </p:stCondLst>
                                        </p:cTn>
                                        <p:tgtEl>
                                          <p:spTgt spid="57356"/>
                                        </p:tgtEl>
                                        <p:attrNameLst>
                                          <p:attrName>style.visibility</p:attrName>
                                        </p:attrNameLst>
                                      </p:cBhvr>
                                      <p:to>
                                        <p:strVal val="visible"/>
                                      </p:to>
                                    </p:set>
                                    <p:animEffect transition="in" filter="wipe(left)">
                                      <p:cBhvr>
                                        <p:cTn id="14" dur="3000"/>
                                        <p:tgtEl>
                                          <p:spTgt spid="57356"/>
                                        </p:tgtEl>
                                      </p:cBhvr>
                                    </p:animEffect>
                                  </p:childTnLst>
                                </p:cTn>
                              </p:par>
                              <p:par>
                                <p:cTn id="15" presetID="22" presetClass="entr" presetSubtype="1" fill="hold" nodeType="withEffect">
                                  <p:stCondLst>
                                    <p:cond delay="1300"/>
                                  </p:stCondLst>
                                  <p:childTnLst>
                                    <p:set>
                                      <p:cBhvr>
                                        <p:cTn id="16" dur="1" fill="hold">
                                          <p:stCondLst>
                                            <p:cond delay="0"/>
                                          </p:stCondLst>
                                        </p:cTn>
                                        <p:tgtEl>
                                          <p:spTgt spid="57378"/>
                                        </p:tgtEl>
                                        <p:attrNameLst>
                                          <p:attrName>style.visibility</p:attrName>
                                        </p:attrNameLst>
                                      </p:cBhvr>
                                      <p:to>
                                        <p:strVal val="visible"/>
                                      </p:to>
                                    </p:set>
                                    <p:animEffect transition="in" filter="wipe(up)">
                                      <p:cBhvr>
                                        <p:cTn id="17" dur="2000"/>
                                        <p:tgtEl>
                                          <p:spTgt spid="5737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Horizontal)">
                                      <p:cBhvr>
                                        <p:cTn id="22" dur="500"/>
                                        <p:tgtEl>
                                          <p:spTgt spid="2"/>
                                        </p:tgtEl>
                                      </p:cBhvr>
                                    </p:animEffect>
                                  </p:childTnLst>
                                </p:cTn>
                              </p:par>
                            </p:childTnLst>
                          </p:cTn>
                        </p:par>
                        <p:par>
                          <p:cTn id="23" fill="hold">
                            <p:stCondLst>
                              <p:cond delay="500"/>
                            </p:stCondLst>
                            <p:childTnLst>
                              <p:par>
                                <p:cTn id="24" presetID="31" presetClass="entr" presetSubtype="0" fill="hold" nodeType="afterEffect">
                                  <p:stCondLst>
                                    <p:cond delay="0"/>
                                  </p:stCondLst>
                                  <p:iterate type="lt">
                                    <p:tmPct val="5000"/>
                                  </p:iterate>
                                  <p:childTnLst>
                                    <p:set>
                                      <p:cBhvr>
                                        <p:cTn id="25" dur="1" fill="hold">
                                          <p:stCondLst>
                                            <p:cond delay="0"/>
                                          </p:stCondLst>
                                        </p:cTn>
                                        <p:tgtEl>
                                          <p:spTgt spid="38"/>
                                        </p:tgtEl>
                                        <p:attrNameLst>
                                          <p:attrName>style.visibility</p:attrName>
                                        </p:attrNameLst>
                                      </p:cBhvr>
                                      <p:to>
                                        <p:strVal val="visible"/>
                                      </p:to>
                                    </p:set>
                                    <p:anim calcmode="lin" valueType="num">
                                      <p:cBhvr>
                                        <p:cTn id="26" dur="1000" fill="hold"/>
                                        <p:tgtEl>
                                          <p:spTgt spid="38"/>
                                        </p:tgtEl>
                                        <p:attrNameLst>
                                          <p:attrName>ppt_w</p:attrName>
                                        </p:attrNameLst>
                                      </p:cBhvr>
                                      <p:tavLst>
                                        <p:tav tm="0">
                                          <p:val>
                                            <p:fltVal val="0"/>
                                          </p:val>
                                        </p:tav>
                                        <p:tav tm="100000">
                                          <p:val>
                                            <p:strVal val="#ppt_w"/>
                                          </p:val>
                                        </p:tav>
                                      </p:tavLst>
                                    </p:anim>
                                    <p:anim calcmode="lin" valueType="num">
                                      <p:cBhvr>
                                        <p:cTn id="27" dur="1000" fill="hold"/>
                                        <p:tgtEl>
                                          <p:spTgt spid="38"/>
                                        </p:tgtEl>
                                        <p:attrNameLst>
                                          <p:attrName>ppt_h</p:attrName>
                                        </p:attrNameLst>
                                      </p:cBhvr>
                                      <p:tavLst>
                                        <p:tav tm="0">
                                          <p:val>
                                            <p:fltVal val="0"/>
                                          </p:val>
                                        </p:tav>
                                        <p:tav tm="100000">
                                          <p:val>
                                            <p:strVal val="#ppt_h"/>
                                          </p:val>
                                        </p:tav>
                                      </p:tavLst>
                                    </p:anim>
                                    <p:anim calcmode="lin" valueType="num">
                                      <p:cBhvr>
                                        <p:cTn id="28" dur="1000" fill="hold"/>
                                        <p:tgtEl>
                                          <p:spTgt spid="38"/>
                                        </p:tgtEl>
                                        <p:attrNameLst>
                                          <p:attrName>style.rotation</p:attrName>
                                        </p:attrNameLst>
                                      </p:cBhvr>
                                      <p:tavLst>
                                        <p:tav tm="0">
                                          <p:val>
                                            <p:fltVal val="90"/>
                                          </p:val>
                                        </p:tav>
                                        <p:tav tm="100000">
                                          <p:val>
                                            <p:fltVal val="0"/>
                                          </p:val>
                                        </p:tav>
                                      </p:tavLst>
                                    </p:anim>
                                    <p:animEffect transition="in" filter="fade">
                                      <p:cBhvr>
                                        <p:cTn id="29" dur="10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39"/>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39"/>
                                        </p:tgtEl>
                                      </p:cBhvr>
                                    </p:cmd>
                                  </p:childTnLst>
                                </p:cTn>
                              </p:par>
                            </p:childTnLst>
                          </p:cTn>
                        </p:par>
                      </p:childTnLst>
                    </p:cTn>
                  </p:par>
                </p:childTnLst>
              </p:cTn>
              <p:nextCondLst>
                <p:cond evt="onClick" delay="0">
                  <p:tgtEl>
                    <p:spTgt spid="39"/>
                  </p:tgtEl>
                </p:cond>
              </p:nextCondLst>
            </p:seq>
            <p:video>
              <p:cMediaNode vol="80000">
                <p:cTn id="42" fill="hold" display="0">
                  <p:stCondLst>
                    <p:cond delay="indefinite"/>
                  </p:stCondLst>
                </p:cTn>
                <p:tgtEl>
                  <p:spTgt spid="39"/>
                </p:tgtEl>
              </p:cMediaNode>
            </p:video>
          </p:childTnLst>
        </p:cTn>
      </p:par>
    </p:tnLst>
    <p:bldLst>
      <p:bldP spid="573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A1D2BD-0E70-45F6-996A-644EA9D74C6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smtClean="0">
                <a:latin typeface="+mj-lt"/>
                <a:cs typeface="Times New Roman" pitchFamily="18" charset="0"/>
              </a:rPr>
              <a:t>Michelson-Morley Experimental </a:t>
            </a:r>
            <a:r>
              <a:rPr lang="en-US" sz="2800" dirty="0">
                <a:latin typeface="+mj-lt"/>
                <a:cs typeface="Times New Roman" pitchFamily="18" charset="0"/>
              </a:rPr>
              <a:t>arrangement</a:t>
            </a:r>
            <a:r>
              <a:rPr lang="en-US" sz="2400" dirty="0">
                <a:latin typeface="+mj-lt"/>
                <a:cs typeface="Times New Roman" pitchFamily="18" charset="0"/>
              </a:rPr>
              <a:t> </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928431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A1D2BD-0E70-45F6-996A-644EA9D74C6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smtClean="0">
                <a:latin typeface="+mj-lt"/>
                <a:cs typeface="Times New Roman" pitchFamily="18" charset="0"/>
              </a:rPr>
              <a:t>Michelson-Morley Experimental </a:t>
            </a:r>
            <a:r>
              <a:rPr lang="en-US" sz="2800" dirty="0">
                <a:latin typeface="+mj-lt"/>
                <a:cs typeface="Times New Roman" pitchFamily="18" charset="0"/>
              </a:rPr>
              <a:t>arrangement</a:t>
            </a:r>
            <a:r>
              <a:rPr lang="en-US" sz="2400" dirty="0">
                <a:latin typeface="+mj-lt"/>
                <a:cs typeface="Times New Roman" pitchFamily="18" charset="0"/>
              </a:rPr>
              <a:t> </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928431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587" name="AutoShape 3"/>
          <p:cNvCxnSpPr>
            <a:cxnSpLocks noChangeShapeType="1"/>
          </p:cNvCxnSpPr>
          <p:nvPr/>
        </p:nvCxnSpPr>
        <p:spPr bwMode="auto">
          <a:xfrm>
            <a:off x="3576103" y="1574042"/>
            <a:ext cx="984910" cy="0"/>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67589" name="AutoShape 5"/>
          <p:cNvCxnSpPr>
            <a:cxnSpLocks noChangeShapeType="1"/>
          </p:cNvCxnSpPr>
          <p:nvPr/>
        </p:nvCxnSpPr>
        <p:spPr bwMode="auto">
          <a:xfrm rot="10800000" flipV="1">
            <a:off x="2339796" y="2571743"/>
            <a:ext cx="2946585" cy="16511"/>
          </a:xfrm>
          <a:prstGeom prst="straightConnector1">
            <a:avLst/>
          </a:prstGeom>
          <a:ln>
            <a:headEnd/>
            <a:tailEnd/>
          </a:ln>
        </p:spPr>
        <p:style>
          <a:lnRef idx="2">
            <a:schemeClr val="accent1"/>
          </a:lnRef>
          <a:fillRef idx="0">
            <a:schemeClr val="accent1"/>
          </a:fillRef>
          <a:effectRef idx="1">
            <a:schemeClr val="accent1"/>
          </a:effectRef>
          <a:fontRef idx="minor">
            <a:schemeClr val="tx1"/>
          </a:fontRef>
        </p:style>
      </p:cxnSp>
      <p:sp>
        <p:nvSpPr>
          <p:cNvPr id="67592" name="Text Box 8"/>
          <p:cNvSpPr txBox="1">
            <a:spLocks noChangeArrowheads="1"/>
          </p:cNvSpPr>
          <p:nvPr/>
        </p:nvSpPr>
        <p:spPr bwMode="auto">
          <a:xfrm>
            <a:off x="6281024" y="2477613"/>
            <a:ext cx="860802" cy="52093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B’</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67594" name="Text Box 10"/>
          <p:cNvSpPr txBox="1">
            <a:spLocks noChangeArrowheads="1"/>
          </p:cNvSpPr>
          <p:nvPr/>
        </p:nvSpPr>
        <p:spPr bwMode="auto">
          <a:xfrm>
            <a:off x="5175189" y="2568278"/>
            <a:ext cx="708053" cy="52093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B</a:t>
            </a:r>
            <a:endParaRPr kumimoji="0" lang="en-US" sz="2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67596" name="Text Box 12"/>
          <p:cNvSpPr txBox="1">
            <a:spLocks noChangeArrowheads="1"/>
          </p:cNvSpPr>
          <p:nvPr/>
        </p:nvSpPr>
        <p:spPr bwMode="auto">
          <a:xfrm>
            <a:off x="1714480" y="1979727"/>
            <a:ext cx="1158343" cy="743756"/>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P</a:t>
            </a:r>
            <a:endParaRPr kumimoji="0" lang="en-US" sz="2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67598" name="Text Box 14"/>
          <p:cNvSpPr txBox="1">
            <a:spLocks noChangeArrowheads="1"/>
          </p:cNvSpPr>
          <p:nvPr/>
        </p:nvSpPr>
        <p:spPr bwMode="auto">
          <a:xfrm>
            <a:off x="3458359" y="2116492"/>
            <a:ext cx="671457" cy="462542"/>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c</a:t>
            </a:r>
            <a:endParaRPr kumimoji="0" lang="en-US" sz="2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67600" name="Text Box 16"/>
          <p:cNvSpPr txBox="1">
            <a:spLocks noChangeArrowheads="1"/>
          </p:cNvSpPr>
          <p:nvPr/>
        </p:nvSpPr>
        <p:spPr bwMode="auto">
          <a:xfrm>
            <a:off x="4903105" y="3410381"/>
            <a:ext cx="696915" cy="6361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M</a:t>
            </a:r>
            <a:r>
              <a:rPr kumimoji="0" lang="en-US" sz="2400" b="0" i="0" u="none" strike="noStrike" cap="none" normalizeH="0" baseline="-25000" smtClean="0">
                <a:ln>
                  <a:noFill/>
                </a:ln>
                <a:solidFill>
                  <a:schemeClr val="tx1"/>
                </a:solidFill>
                <a:effectLst/>
                <a:latin typeface="Times New Roman" pitchFamily="18" charset="0"/>
                <a:ea typeface="Arial" pitchFamily="34" charset="0"/>
                <a:cs typeface="Times New Roman" pitchFamily="18" charset="0"/>
              </a:rPr>
              <a:t>2 </a:t>
            </a:r>
            <a:endParaRPr kumimoji="0" lang="en-US" sz="2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67601" name="Text Box 17"/>
          <p:cNvSpPr txBox="1">
            <a:spLocks noChangeArrowheads="1"/>
          </p:cNvSpPr>
          <p:nvPr/>
        </p:nvSpPr>
        <p:spPr bwMode="auto">
          <a:xfrm>
            <a:off x="5940522" y="3507192"/>
            <a:ext cx="1349279" cy="6361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M’</a:t>
            </a:r>
            <a:r>
              <a:rPr kumimoji="0" lang="en-US" sz="2400" b="0" i="0" u="none" strike="noStrike" cap="none" normalizeH="0" baseline="-25000" smtClean="0">
                <a:ln>
                  <a:noFill/>
                </a:ln>
                <a:solidFill>
                  <a:schemeClr val="tx1"/>
                </a:solidFill>
                <a:effectLst/>
                <a:latin typeface="Times New Roman" pitchFamily="18" charset="0"/>
                <a:ea typeface="Arial" pitchFamily="34" charset="0"/>
                <a:cs typeface="Times New Roman" pitchFamily="18" charset="0"/>
              </a:rPr>
              <a:t>2</a:t>
            </a:r>
            <a:endParaRPr kumimoji="0" lang="en-US" sz="24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67603" name="AutoShape 19"/>
          <p:cNvCxnSpPr>
            <a:cxnSpLocks noChangeShapeType="1"/>
          </p:cNvCxnSpPr>
          <p:nvPr/>
        </p:nvCxnSpPr>
        <p:spPr bwMode="auto">
          <a:xfrm>
            <a:off x="5286380" y="1785926"/>
            <a:ext cx="0" cy="1567419"/>
          </a:xfrm>
          <a:prstGeom prst="straightConnector1">
            <a:avLst/>
          </a:prstGeom>
          <a:noFill/>
          <a:ln w="41275">
            <a:solidFill>
              <a:srgbClr val="000000"/>
            </a:solidFill>
            <a:prstDash val="sysDot"/>
            <a:round/>
            <a:headEnd/>
            <a:tailEnd/>
          </a:ln>
        </p:spPr>
      </p:cxnSp>
      <p:cxnSp>
        <p:nvCxnSpPr>
          <p:cNvPr id="67604" name="AutoShape 20"/>
          <p:cNvCxnSpPr>
            <a:cxnSpLocks noChangeShapeType="1"/>
          </p:cNvCxnSpPr>
          <p:nvPr/>
        </p:nvCxnSpPr>
        <p:spPr bwMode="auto">
          <a:xfrm>
            <a:off x="5302867" y="2571744"/>
            <a:ext cx="1126521" cy="0"/>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sp>
        <p:nvSpPr>
          <p:cNvPr id="67605" name="Text Box 21"/>
          <p:cNvSpPr txBox="1">
            <a:spLocks noChangeArrowheads="1"/>
          </p:cNvSpPr>
          <p:nvPr/>
        </p:nvSpPr>
        <p:spPr bwMode="auto">
          <a:xfrm>
            <a:off x="3840230" y="1071546"/>
            <a:ext cx="671457" cy="462542"/>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a:t>
            </a:r>
            <a:endParaRPr kumimoji="0" lang="en-US" sz="24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67606" name="AutoShape 22"/>
          <p:cNvCxnSpPr>
            <a:cxnSpLocks noChangeShapeType="1"/>
          </p:cNvCxnSpPr>
          <p:nvPr/>
        </p:nvCxnSpPr>
        <p:spPr bwMode="auto">
          <a:xfrm rot="16200000">
            <a:off x="3751426" y="2451036"/>
            <a:ext cx="16904" cy="295950"/>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67607" name="AutoShape 23"/>
          <p:cNvCxnSpPr>
            <a:cxnSpLocks noChangeShapeType="1"/>
          </p:cNvCxnSpPr>
          <p:nvPr/>
        </p:nvCxnSpPr>
        <p:spPr bwMode="auto">
          <a:xfrm rot="5400000">
            <a:off x="5726019" y="2440279"/>
            <a:ext cx="16904" cy="295950"/>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67608" name="AutoShape 24"/>
          <p:cNvCxnSpPr>
            <a:cxnSpLocks noChangeShapeType="1"/>
          </p:cNvCxnSpPr>
          <p:nvPr/>
        </p:nvCxnSpPr>
        <p:spPr bwMode="auto">
          <a:xfrm rot="16200000">
            <a:off x="4506041" y="2554447"/>
            <a:ext cx="1567419" cy="0"/>
          </a:xfrm>
          <a:prstGeom prst="straightConnector1">
            <a:avLst/>
          </a:prstGeom>
          <a:ln>
            <a:headEnd/>
            <a:tailEnd/>
          </a:ln>
        </p:spPr>
        <p:style>
          <a:lnRef idx="3">
            <a:schemeClr val="accent2"/>
          </a:lnRef>
          <a:fillRef idx="0">
            <a:schemeClr val="accent2"/>
          </a:fillRef>
          <a:effectRef idx="2">
            <a:schemeClr val="accent2"/>
          </a:effectRef>
          <a:fontRef idx="minor">
            <a:schemeClr val="tx1"/>
          </a:fontRef>
        </p:style>
      </p:cxnSp>
      <p:sp>
        <p:nvSpPr>
          <p:cNvPr id="67609" name="Rectangle 25"/>
          <p:cNvSpPr>
            <a:spLocks noChangeArrowheads="1"/>
          </p:cNvSpPr>
          <p:nvPr/>
        </p:nvSpPr>
        <p:spPr bwMode="auto">
          <a:xfrm rot="2400000">
            <a:off x="2145676" y="1730784"/>
            <a:ext cx="189345" cy="161813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sz="2400">
              <a:latin typeface="Times New Roman" pitchFamily="18" charset="0"/>
              <a:cs typeface="Times New Roman" pitchFamily="18" charset="0"/>
            </a:endParaRPr>
          </a:p>
        </p:txBody>
      </p:sp>
      <p:sp>
        <p:nvSpPr>
          <p:cNvPr id="67610" name="Rectangle 26"/>
          <p:cNvSpPr>
            <a:spLocks noChangeArrowheads="1"/>
          </p:cNvSpPr>
          <p:nvPr/>
        </p:nvSpPr>
        <p:spPr bwMode="auto">
          <a:xfrm rot="2400000">
            <a:off x="2140950" y="1728933"/>
            <a:ext cx="189345" cy="161813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sz="2400">
              <a:latin typeface="Times New Roman" pitchFamily="18" charset="0"/>
              <a:cs typeface="Times New Roman" pitchFamily="18" charset="0"/>
            </a:endParaRPr>
          </a:p>
        </p:txBody>
      </p:sp>
      <p:sp>
        <p:nvSpPr>
          <p:cNvPr id="67611" name="Text Box 27"/>
          <p:cNvSpPr txBox="1">
            <a:spLocks noChangeArrowheads="1"/>
          </p:cNvSpPr>
          <p:nvPr/>
        </p:nvSpPr>
        <p:spPr bwMode="auto">
          <a:xfrm>
            <a:off x="2872823" y="2239427"/>
            <a:ext cx="585536" cy="367268"/>
          </a:xfrm>
          <a:prstGeom prst="rect">
            <a:avLst/>
          </a:prstGeom>
          <a:solidFill>
            <a:srgbClr val="FFFFFF">
              <a:alpha val="0"/>
            </a:srgbClr>
          </a:solid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P’</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4" name="Slide Number Placeholder 5"/>
          <p:cNvSpPr>
            <a:spLocks noGrp="1"/>
          </p:cNvSpPr>
          <p:nvPr>
            <p:ph type="sldNum" sz="quarter" idx="12"/>
          </p:nvPr>
        </p:nvSpPr>
        <p:spPr>
          <a:xfrm>
            <a:off x="8501090" y="6429396"/>
            <a:ext cx="414310" cy="280966"/>
          </a:xfrm>
        </p:spPr>
        <p:txBody>
          <a:bodyPr/>
          <a:lstStyle/>
          <a:p>
            <a:fld id="{619DB513-B5A3-4A2D-87C9-C8E52EFC15B7}" type="slidenum">
              <a:rPr lang="en-US" smtClean="0"/>
              <a:pPr/>
              <a:t>36</a:t>
            </a:fld>
            <a:endParaRPr lang="en-US" dirty="0"/>
          </a:p>
        </p:txBody>
      </p:sp>
      <p:pic>
        <p:nvPicPr>
          <p:cNvPr id="25"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dirty="0">
                <a:cs typeface="Times New Roman" pitchFamily="18" charset="0"/>
              </a:rPr>
              <a:t>Calculation of time </a:t>
            </a:r>
            <a:r>
              <a:rPr lang="en-US" sz="2800" dirty="0" smtClean="0">
                <a:cs typeface="Times New Roman" pitchFamily="18" charset="0"/>
              </a:rPr>
              <a:t>in the direction of incident light</a:t>
            </a:r>
            <a:endParaRPr lang="en-US" sz="2800" dirty="0">
              <a:cs typeface="Times New Roman" pitchFamily="18" charset="0"/>
            </a:endParaRPr>
          </a:p>
        </p:txBody>
      </p:sp>
      <p:graphicFrame>
        <p:nvGraphicFramePr>
          <p:cNvPr id="27" name="Object 3"/>
          <p:cNvGraphicFramePr>
            <a:graphicFrameLocks noChangeAspect="1"/>
          </p:cNvGraphicFramePr>
          <p:nvPr>
            <p:extLst>
              <p:ext uri="{D42A27DB-BD31-4B8C-83A1-F6EECF244321}">
                <p14:modId xmlns="" xmlns:p14="http://schemas.microsoft.com/office/powerpoint/2010/main" val="108653862"/>
              </p:ext>
            </p:extLst>
          </p:nvPr>
        </p:nvGraphicFramePr>
        <p:xfrm>
          <a:off x="3412874" y="4971693"/>
          <a:ext cx="1838688" cy="895707"/>
        </p:xfrm>
        <a:graphic>
          <a:graphicData uri="http://schemas.openxmlformats.org/presentationml/2006/ole">
            <p:oleObj spid="_x0000_s4252" name="Equation" r:id="rId4" imgW="990170" imgH="482391" progId="">
              <p:embed/>
            </p:oleObj>
          </a:graphicData>
        </a:graphic>
      </p:graphicFrame>
      <p:sp>
        <p:nvSpPr>
          <p:cNvPr id="2" name="Date Placeholder 1"/>
          <p:cNvSpPr>
            <a:spLocks noGrp="1"/>
          </p:cNvSpPr>
          <p:nvPr>
            <p:ph type="dt" sz="half" idx="10"/>
          </p:nvPr>
        </p:nvSpPr>
        <p:spPr/>
        <p:txBody>
          <a:bodyPr/>
          <a:lstStyle/>
          <a:p>
            <a:fld id="{C9746E47-7C20-4BFC-97A3-D7EE6B00688B}" type="datetime1">
              <a:rPr lang="en-US" smtClean="0"/>
              <a:pPr/>
              <a:t>12/23/2020</a:t>
            </a:fld>
            <a:endParaRPr lang="en-US"/>
          </a:p>
        </p:txBody>
      </p:sp>
      <p:sp>
        <p:nvSpPr>
          <p:cNvPr id="3" name="Footer Placeholder 2"/>
          <p:cNvSpPr>
            <a:spLocks noGrp="1"/>
          </p:cNvSpPr>
          <p:nvPr>
            <p:ph type="ftr" sz="quarter" idx="11"/>
          </p:nvPr>
        </p:nvSpPr>
        <p:spPr>
          <a:xfrm>
            <a:off x="2826367" y="6427399"/>
            <a:ext cx="4953000" cy="365125"/>
          </a:xfrm>
        </p:spPr>
        <p:txBody>
          <a:bodyPr/>
          <a:lstStyle/>
          <a:p>
            <a:r>
              <a:rPr lang="en-US" smtClean="0"/>
              <a:t>Anurag Tyagi                Physics (KAS-101/201)                         Unit-I</a:t>
            </a:r>
            <a:endParaRPr lang="en-US" dirty="0"/>
          </a:p>
        </p:txBody>
      </p:sp>
    </p:spTree>
    <p:extLst>
      <p:ext uri="{BB962C8B-B14F-4D97-AF65-F5344CB8AC3E}">
        <p14:creationId xmlns="" xmlns:p14="http://schemas.microsoft.com/office/powerpoint/2010/main" val="15561386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434 0.00832 L 0.16355 0.00416 " pathEditMode="relative" rAng="0" ptsTypes="AA">
                                      <p:cBhvr>
                                        <p:cTn id="6" dur="2000" fill="hold"/>
                                        <p:tgtEl>
                                          <p:spTgt spid="67610"/>
                                        </p:tgtEl>
                                        <p:attrNameLst>
                                          <p:attrName>ppt_x</p:attrName>
                                          <p:attrName>ppt_y</p:attrName>
                                        </p:attrNameLst>
                                      </p:cBhvr>
                                      <p:rCtr x="84" y="-2"/>
                                    </p:animMotion>
                                  </p:childTnLst>
                                </p:cTn>
                              </p:par>
                              <p:par>
                                <p:cTn id="7" presetID="63" presetClass="path" presetSubtype="0" accel="50000" decel="50000" fill="hold" nodeType="withEffect">
                                  <p:stCondLst>
                                    <p:cond delay="0"/>
                                  </p:stCondLst>
                                  <p:childTnLst>
                                    <p:animMotion origin="layout" path="M -3.33333E-6 -1.15607E-6 L 0.11823 -1.15607E-6 " pathEditMode="relative" rAng="0" ptsTypes="AA">
                                      <p:cBhvr>
                                        <p:cTn id="8" dur="2000" fill="hold"/>
                                        <p:tgtEl>
                                          <p:spTgt spid="67603"/>
                                        </p:tgtEl>
                                        <p:attrNameLst>
                                          <p:attrName>ppt_x</p:attrName>
                                          <p:attrName>ppt_y</p:attrName>
                                        </p:attrNameLst>
                                      </p:cBhvr>
                                      <p:rCtr x="59" y="0"/>
                                    </p:animMotion>
                                  </p:childTnLst>
                                </p:cTn>
                              </p:par>
                              <p:par>
                                <p:cTn id="9" presetID="22" presetClass="entr" presetSubtype="8" fill="hold" nodeType="withEffect">
                                  <p:stCondLst>
                                    <p:cond delay="0"/>
                                  </p:stCondLst>
                                  <p:childTnLst>
                                    <p:set>
                                      <p:cBhvr>
                                        <p:cTn id="10" dur="1" fill="hold">
                                          <p:stCondLst>
                                            <p:cond delay="0"/>
                                          </p:stCondLst>
                                        </p:cTn>
                                        <p:tgtEl>
                                          <p:spTgt spid="67589"/>
                                        </p:tgtEl>
                                        <p:attrNameLst>
                                          <p:attrName>style.visibility</p:attrName>
                                        </p:attrNameLst>
                                      </p:cBhvr>
                                      <p:to>
                                        <p:strVal val="visible"/>
                                      </p:to>
                                    </p:set>
                                    <p:animEffect transition="in" filter="wipe(left)">
                                      <p:cBhvr>
                                        <p:cTn id="11" dur="500"/>
                                        <p:tgtEl>
                                          <p:spTgt spid="67589"/>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C300A7-0298-4E0E-A6B4-311CA63AED78}"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dirty="0">
                <a:cs typeface="Times New Roman" pitchFamily="18" charset="0"/>
              </a:rPr>
              <a:t>Calculation </a:t>
            </a:r>
            <a:r>
              <a:rPr lang="en-US" sz="2800" dirty="0" smtClean="0">
                <a:cs typeface="Times New Roman" pitchFamily="18" charset="0"/>
              </a:rPr>
              <a:t>for optical path difference</a:t>
            </a:r>
            <a:endParaRPr kumimoji="0" lang="en-US" sz="28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Content Placeholder 2"/>
          <p:cNvSpPr>
            <a:spLocks noGrp="1"/>
          </p:cNvSpPr>
          <p:nvPr>
            <p:ph idx="1"/>
          </p:nvPr>
        </p:nvSpPr>
        <p:spPr>
          <a:xfrm>
            <a:off x="494730" y="1295400"/>
            <a:ext cx="8344469" cy="4929585"/>
          </a:xfrm>
        </p:spPr>
        <p:txBody>
          <a:bodyPr>
            <a:normAutofit fontScale="92500" lnSpcReduction="10000"/>
          </a:bodyPr>
          <a:lstStyle/>
          <a:p>
            <a:r>
              <a:rPr lang="en-US" sz="2400" b="1" dirty="0" smtClean="0">
                <a:latin typeface="Arial" panose="020B0604020202020204" pitchFamily="34" charset="0"/>
                <a:cs typeface="Arial" panose="020B0604020202020204" pitchFamily="34" charset="0"/>
              </a:rPr>
              <a:t>If t</a:t>
            </a:r>
            <a:r>
              <a:rPr lang="en-US" sz="2400" b="1" baseline="-25000" dirty="0" smtClean="0">
                <a:latin typeface="Arial" panose="020B0604020202020204" pitchFamily="34" charset="0"/>
                <a:cs typeface="Arial" panose="020B0604020202020204" pitchFamily="34" charset="0"/>
              </a:rPr>
              <a:t>1</a:t>
            </a:r>
            <a:r>
              <a:rPr lang="en-US" sz="2400" b="1" dirty="0" smtClean="0">
                <a:latin typeface="Arial" panose="020B0604020202020204" pitchFamily="34" charset="0"/>
                <a:cs typeface="Arial" panose="020B0604020202020204" pitchFamily="34" charset="0"/>
              </a:rPr>
              <a:t> and t</a:t>
            </a:r>
            <a:r>
              <a:rPr lang="en-US" sz="2400" b="1" baseline="-25000" dirty="0" smtClean="0">
                <a:latin typeface="Arial" panose="020B0604020202020204" pitchFamily="34" charset="0"/>
                <a:cs typeface="Arial" panose="020B0604020202020204" pitchFamily="34" charset="0"/>
              </a:rPr>
              <a:t>2</a:t>
            </a:r>
            <a:r>
              <a:rPr lang="en-US" sz="2400" b="1" dirty="0" smtClean="0">
                <a:latin typeface="Arial" panose="020B0604020202020204" pitchFamily="34" charset="0"/>
                <a:cs typeface="Arial" panose="020B0604020202020204" pitchFamily="34" charset="0"/>
              </a:rPr>
              <a:t> be the time taken by ray 1 and ray 2 to travel the whole path, then </a:t>
            </a:r>
          </a:p>
          <a:p>
            <a:endParaRPr lang="en-US" sz="2600" b="1" dirty="0" smtClean="0">
              <a:latin typeface="Times New Roman" pitchFamily="18" charset="0"/>
              <a:cs typeface="Times New Roman" pitchFamily="18" charset="0"/>
            </a:endParaRPr>
          </a:p>
          <a:p>
            <a:endParaRPr lang="en-US" sz="2600" b="1" dirty="0" smtClean="0">
              <a:latin typeface="Times New Roman" pitchFamily="18" charset="0"/>
              <a:cs typeface="Times New Roman" pitchFamily="18" charset="0"/>
            </a:endParaRPr>
          </a:p>
          <a:p>
            <a:endParaRPr lang="en-US" sz="2600" b="1" dirty="0" smtClean="0">
              <a:latin typeface="Times New Roman" pitchFamily="18" charset="0"/>
              <a:cs typeface="Times New Roman" pitchFamily="18" charset="0"/>
            </a:endParaRPr>
          </a:p>
          <a:p>
            <a:endParaRPr lang="en-US" sz="2600" b="1" dirty="0" smtClean="0">
              <a:latin typeface="Times New Roman" pitchFamily="18" charset="0"/>
              <a:cs typeface="Times New Roman" pitchFamily="18" charset="0"/>
            </a:endParaRPr>
          </a:p>
          <a:p>
            <a:r>
              <a:rPr lang="en-US" sz="2400" b="1" dirty="0" smtClean="0">
                <a:latin typeface="Arial" panose="020B0604020202020204" pitchFamily="34" charset="0"/>
                <a:cs typeface="Arial" panose="020B0604020202020204" pitchFamily="34" charset="0"/>
              </a:rPr>
              <a:t>Time difference </a:t>
            </a:r>
          </a:p>
          <a:p>
            <a:endParaRPr lang="en-US" sz="2600" dirty="0" smtClean="0">
              <a:latin typeface="Times New Roman" pitchFamily="18" charset="0"/>
              <a:cs typeface="Times New Roman" pitchFamily="18" charset="0"/>
            </a:endParaRPr>
          </a:p>
          <a:p>
            <a:pPr>
              <a:buNone/>
            </a:pPr>
            <a:r>
              <a:rPr lang="en-US" sz="2600" dirty="0" smtClean="0">
                <a:latin typeface="Times New Roman" pitchFamily="18" charset="0"/>
                <a:cs typeface="Times New Roman" pitchFamily="18" charset="0"/>
              </a:rPr>
              <a:t>                                       </a:t>
            </a:r>
            <a:r>
              <a:rPr lang="el-GR" sz="2400" dirty="0" smtClean="0">
                <a:latin typeface="Times New Roman" pitchFamily="18" charset="0"/>
                <a:cs typeface="Times New Roman" pitchFamily="18" charset="0"/>
              </a:rPr>
              <a:t>Δ</a:t>
            </a:r>
            <a:r>
              <a:rPr lang="en-US" sz="2400" dirty="0" smtClean="0">
                <a:latin typeface="Times New Roman" pitchFamily="18" charset="0"/>
                <a:cs typeface="Times New Roman" pitchFamily="18" charset="0"/>
              </a:rPr>
              <a:t>t= t</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 t</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 lv</a:t>
            </a:r>
            <a:r>
              <a:rPr lang="en-US" sz="2400" baseline="30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/c</a:t>
            </a:r>
            <a:r>
              <a:rPr lang="en-US" sz="2400" baseline="30000" dirty="0" smtClean="0">
                <a:latin typeface="Times New Roman" pitchFamily="18" charset="0"/>
                <a:cs typeface="Times New Roman" pitchFamily="18" charset="0"/>
              </a:rPr>
              <a:t>3</a:t>
            </a:r>
          </a:p>
          <a:p>
            <a:pPr>
              <a:buNone/>
            </a:pPr>
            <a:endParaRPr lang="en-US" sz="2400" baseline="30000" dirty="0" smtClean="0">
              <a:latin typeface="Times New Roman" pitchFamily="18" charset="0"/>
              <a:cs typeface="Times New Roman" pitchFamily="18" charset="0"/>
            </a:endParaRPr>
          </a:p>
          <a:p>
            <a:r>
              <a:rPr lang="en-US" sz="2400" b="1" dirty="0" smtClean="0">
                <a:latin typeface="Arial" panose="020B0604020202020204" pitchFamily="34" charset="0"/>
                <a:cs typeface="Arial" panose="020B0604020202020204" pitchFamily="34" charset="0"/>
              </a:rPr>
              <a:t>Optical path difference between two rays is given by</a:t>
            </a:r>
          </a:p>
          <a:p>
            <a:pPr>
              <a:buNone/>
            </a:pPr>
            <a:r>
              <a:rPr lang="en-US" sz="2600" dirty="0" smtClean="0">
                <a:latin typeface="Times New Roman" pitchFamily="18" charset="0"/>
                <a:cs typeface="Times New Roman" pitchFamily="18" charset="0"/>
              </a:rPr>
              <a:t>                                     </a:t>
            </a:r>
          </a:p>
          <a:p>
            <a:pPr>
              <a:buNone/>
            </a:pPr>
            <a:r>
              <a:rPr lang="en-US" sz="2600" dirty="0">
                <a:latin typeface="Times New Roman" pitchFamily="18" charset="0"/>
                <a:cs typeface="Times New Roman" pitchFamily="18" charset="0"/>
              </a:rPr>
              <a:t> </a:t>
            </a:r>
            <a:r>
              <a:rPr lang="en-US" sz="2600" dirty="0" smtClean="0">
                <a:latin typeface="Times New Roman" pitchFamily="18" charset="0"/>
                <a:cs typeface="Times New Roman" pitchFamily="18" charset="0"/>
              </a:rPr>
              <a:t>                                          </a:t>
            </a:r>
            <a:r>
              <a:rPr lang="el-GR" sz="2400" dirty="0" smtClean="0">
                <a:latin typeface="Times New Roman" pitchFamily="18" charset="0"/>
                <a:cs typeface="Times New Roman" pitchFamily="18" charset="0"/>
              </a:rPr>
              <a:t>Δ</a:t>
            </a:r>
            <a:r>
              <a:rPr lang="en-US" sz="2400" dirty="0" smtClean="0">
                <a:latin typeface="Times New Roman" pitchFamily="18" charset="0"/>
                <a:cs typeface="Times New Roman" pitchFamily="18" charset="0"/>
              </a:rPr>
              <a:t>= lv</a:t>
            </a:r>
            <a:r>
              <a:rPr lang="en-US" sz="2400" baseline="30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/c</a:t>
            </a:r>
            <a:r>
              <a:rPr lang="en-US" sz="2400" baseline="30000" dirty="0" smtClean="0">
                <a:latin typeface="Times New Roman" pitchFamily="18" charset="0"/>
                <a:cs typeface="Times New Roman" pitchFamily="18" charset="0"/>
              </a:rPr>
              <a:t>2</a:t>
            </a:r>
            <a:endParaRPr lang="en-US" sz="2400" dirty="0" smtClean="0">
              <a:latin typeface="Times New Roman" pitchFamily="18" charset="0"/>
              <a:cs typeface="Times New Roman" pitchFamily="18" charset="0"/>
            </a:endParaRPr>
          </a:p>
        </p:txBody>
      </p:sp>
      <p:graphicFrame>
        <p:nvGraphicFramePr>
          <p:cNvPr id="10" name="Object 9"/>
          <p:cNvGraphicFramePr>
            <a:graphicFrameLocks noChangeAspect="1"/>
          </p:cNvGraphicFramePr>
          <p:nvPr>
            <p:extLst>
              <p:ext uri="{D42A27DB-BD31-4B8C-83A1-F6EECF244321}">
                <p14:modId xmlns="" xmlns:p14="http://schemas.microsoft.com/office/powerpoint/2010/main" val="3984795519"/>
              </p:ext>
            </p:extLst>
          </p:nvPr>
        </p:nvGraphicFramePr>
        <p:xfrm>
          <a:off x="2266221" y="2293425"/>
          <a:ext cx="1640895" cy="751254"/>
        </p:xfrm>
        <a:graphic>
          <a:graphicData uri="http://schemas.openxmlformats.org/presentationml/2006/ole">
            <p:oleObj spid="_x0000_s5420" name="Equation" r:id="rId4" imgW="1054100" imgH="482600" progId="">
              <p:embed/>
            </p:oleObj>
          </a:graphicData>
        </a:graphic>
      </p:graphicFrame>
      <p:graphicFrame>
        <p:nvGraphicFramePr>
          <p:cNvPr id="11" name="Object 3"/>
          <p:cNvGraphicFramePr>
            <a:graphicFrameLocks noChangeAspect="1"/>
          </p:cNvGraphicFramePr>
          <p:nvPr>
            <p:extLst>
              <p:ext uri="{D42A27DB-BD31-4B8C-83A1-F6EECF244321}">
                <p14:modId xmlns="" xmlns:p14="http://schemas.microsoft.com/office/powerpoint/2010/main" val="53923064"/>
              </p:ext>
            </p:extLst>
          </p:nvPr>
        </p:nvGraphicFramePr>
        <p:xfrm>
          <a:off x="5029200" y="2266886"/>
          <a:ext cx="1752600" cy="853770"/>
        </p:xfrm>
        <a:graphic>
          <a:graphicData uri="http://schemas.openxmlformats.org/presentationml/2006/ole">
            <p:oleObj spid="_x0000_s5421" name="Equation" r:id="rId5" imgW="990170" imgH="482391" progId="">
              <p:embed/>
            </p:oleObj>
          </a:graphicData>
        </a:graphic>
      </p:graphicFrame>
    </p:spTree>
    <p:extLst>
      <p:ext uri="{BB962C8B-B14F-4D97-AF65-F5344CB8AC3E}">
        <p14:creationId xmlns="" xmlns:p14="http://schemas.microsoft.com/office/powerpoint/2010/main" val="46971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7"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9">
                                            <p:txEl>
                                              <p:pRg st="5" end="5"/>
                                            </p:txEl>
                                          </p:spTgt>
                                        </p:tgtEl>
                                        <p:attrNameLst>
                                          <p:attrName>style.visibility</p:attrName>
                                        </p:attrNameLst>
                                      </p:cBhvr>
                                      <p:to>
                                        <p:strVal val="visible"/>
                                      </p:to>
                                    </p:set>
                                    <p:anim calcmode="discrete" valueType="clr">
                                      <p:cBhvr override="childStyle">
                                        <p:cTn id="14" dur="80"/>
                                        <p:tgtEl>
                                          <p:spTgt spid="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
                                            <p:txEl>
                                              <p:pRg st="5" end="5"/>
                                            </p:txEl>
                                          </p:spTgt>
                                        </p:tgtEl>
                                        <p:attrNameLst>
                                          <p:attrName>fillcolor</p:attrName>
                                        </p:attrNameLst>
                                      </p:cBhvr>
                                      <p:tavLst>
                                        <p:tav tm="0">
                                          <p:val>
                                            <p:clrVal>
                                              <a:schemeClr val="accent2"/>
                                            </p:clrVal>
                                          </p:val>
                                        </p:tav>
                                        <p:tav tm="50000">
                                          <p:val>
                                            <p:clrVal>
                                              <a:schemeClr val="hlink"/>
                                            </p:clrVal>
                                          </p:val>
                                        </p:tav>
                                      </p:tavLst>
                                    </p:anim>
                                    <p:set>
                                      <p:cBhvr>
                                        <p:cTn id="16" dur="80"/>
                                        <p:tgtEl>
                                          <p:spTgt spid="9">
                                            <p:txEl>
                                              <p:pRg st="5" end="5"/>
                                            </p:txEl>
                                          </p:spTgt>
                                        </p:tgtEl>
                                        <p:attrNameLst>
                                          <p:attrName>fill.type</p:attrName>
                                        </p:attrNameLst>
                                      </p:cBhvr>
                                      <p:to>
                                        <p:strVal val="solid"/>
                                      </p:to>
                                    </p:set>
                                  </p:childTnLst>
                                </p:cTn>
                              </p:par>
                            </p:childTnLst>
                          </p:cTn>
                        </p:par>
                        <p:par>
                          <p:cTn id="17" fill="hold">
                            <p:stCondLst>
                              <p:cond delay="60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9">
                                            <p:txEl>
                                              <p:pRg st="7" end="7"/>
                                            </p:txEl>
                                          </p:spTgt>
                                        </p:tgtEl>
                                        <p:attrNameLst>
                                          <p:attrName>style.visibility</p:attrName>
                                        </p:attrNameLst>
                                      </p:cBhvr>
                                      <p:to>
                                        <p:strVal val="visible"/>
                                      </p:to>
                                    </p:set>
                                    <p:anim calcmode="discrete" valueType="clr">
                                      <p:cBhvr override="childStyle">
                                        <p:cTn id="20" dur="80"/>
                                        <p:tgtEl>
                                          <p:spTgt spid="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9">
                                            <p:txEl>
                                              <p:pRg st="7" end="7"/>
                                            </p:txEl>
                                          </p:spTgt>
                                        </p:tgtEl>
                                        <p:attrNameLst>
                                          <p:attrName>fillcolor</p:attrName>
                                        </p:attrNameLst>
                                      </p:cBhvr>
                                      <p:tavLst>
                                        <p:tav tm="0">
                                          <p:val>
                                            <p:clrVal>
                                              <a:schemeClr val="accent2"/>
                                            </p:clrVal>
                                          </p:val>
                                        </p:tav>
                                        <p:tav tm="50000">
                                          <p:val>
                                            <p:clrVal>
                                              <a:schemeClr val="hlink"/>
                                            </p:clrVal>
                                          </p:val>
                                        </p:tav>
                                      </p:tavLst>
                                    </p:anim>
                                    <p:set>
                                      <p:cBhvr>
                                        <p:cTn id="22" dur="80"/>
                                        <p:tgtEl>
                                          <p:spTgt spid="9">
                                            <p:txEl>
                                              <p:pRg st="7" end="7"/>
                                            </p:txEl>
                                          </p:spTgt>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9">
                                            <p:txEl>
                                              <p:pRg st="9" end="9"/>
                                            </p:txEl>
                                          </p:spTgt>
                                        </p:tgtEl>
                                        <p:attrNameLst>
                                          <p:attrName>style.visibility</p:attrName>
                                        </p:attrNameLst>
                                      </p:cBhvr>
                                      <p:to>
                                        <p:strVal val="visible"/>
                                      </p:to>
                                    </p:set>
                                    <p:anim calcmode="discrete" valueType="clr">
                                      <p:cBhvr override="childStyle">
                                        <p:cTn id="27" dur="80"/>
                                        <p:tgtEl>
                                          <p:spTgt spid="9">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9">
                                            <p:txEl>
                                              <p:pRg st="9" end="9"/>
                                            </p:txEl>
                                          </p:spTgt>
                                        </p:tgtEl>
                                        <p:attrNameLst>
                                          <p:attrName>fillcolor</p:attrName>
                                        </p:attrNameLst>
                                      </p:cBhvr>
                                      <p:tavLst>
                                        <p:tav tm="0">
                                          <p:val>
                                            <p:clrVal>
                                              <a:schemeClr val="accent2"/>
                                            </p:clrVal>
                                          </p:val>
                                        </p:tav>
                                        <p:tav tm="50000">
                                          <p:val>
                                            <p:clrVal>
                                              <a:schemeClr val="hlink"/>
                                            </p:clrVal>
                                          </p:val>
                                        </p:tav>
                                      </p:tavLst>
                                    </p:anim>
                                    <p:set>
                                      <p:cBhvr>
                                        <p:cTn id="29" dur="80"/>
                                        <p:tgtEl>
                                          <p:spTgt spid="9">
                                            <p:txEl>
                                              <p:pRg st="9" end="9"/>
                                            </p:txEl>
                                          </p:spTgt>
                                        </p:tgtEl>
                                        <p:attrNameLst>
                                          <p:attrName>fill.type</p:attrName>
                                        </p:attrNameLst>
                                      </p:cBhvr>
                                      <p:to>
                                        <p:strVal val="solid"/>
                                      </p:to>
                                    </p:set>
                                  </p:childTnLst>
                                </p:cTn>
                              </p:par>
                            </p:childTnLst>
                          </p:cTn>
                        </p:par>
                        <p:par>
                          <p:cTn id="30" fill="hold">
                            <p:stCondLst>
                              <p:cond delay="1800"/>
                            </p:stCondLst>
                            <p:childTnLst>
                              <p:par>
                                <p:cTn id="31" presetID="27" presetClass="entr" presetSubtype="0" fill="hold" nodeType="afterEffect">
                                  <p:stCondLst>
                                    <p:cond delay="0"/>
                                  </p:stCondLst>
                                  <p:iterate type="lt">
                                    <p:tmPct val="50000"/>
                                  </p:iterate>
                                  <p:childTnLst>
                                    <p:set>
                                      <p:cBhvr>
                                        <p:cTn id="32" dur="1" fill="hold">
                                          <p:stCondLst>
                                            <p:cond delay="0"/>
                                          </p:stCondLst>
                                        </p:cTn>
                                        <p:tgtEl>
                                          <p:spTgt spid="9">
                                            <p:txEl>
                                              <p:pRg st="10" end="10"/>
                                            </p:txEl>
                                          </p:spTgt>
                                        </p:tgtEl>
                                        <p:attrNameLst>
                                          <p:attrName>style.visibility</p:attrName>
                                        </p:attrNameLst>
                                      </p:cBhvr>
                                      <p:to>
                                        <p:strVal val="visible"/>
                                      </p:to>
                                    </p:set>
                                    <p:anim calcmode="discrete" valueType="clr">
                                      <p:cBhvr override="childStyle">
                                        <p:cTn id="33" dur="80"/>
                                        <p:tgtEl>
                                          <p:spTgt spid="9">
                                            <p:txEl>
                                              <p:pRg st="10" end="1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9">
                                            <p:txEl>
                                              <p:pRg st="10" end="10"/>
                                            </p:txEl>
                                          </p:spTgt>
                                        </p:tgtEl>
                                        <p:attrNameLst>
                                          <p:attrName>fillcolor</p:attrName>
                                        </p:attrNameLst>
                                      </p:cBhvr>
                                      <p:tavLst>
                                        <p:tav tm="0">
                                          <p:val>
                                            <p:clrVal>
                                              <a:schemeClr val="accent2"/>
                                            </p:clrVal>
                                          </p:val>
                                        </p:tav>
                                        <p:tav tm="50000">
                                          <p:val>
                                            <p:clrVal>
                                              <a:schemeClr val="hlink"/>
                                            </p:clrVal>
                                          </p:val>
                                        </p:tav>
                                      </p:tavLst>
                                    </p:anim>
                                    <p:set>
                                      <p:cBhvr>
                                        <p:cTn id="35" dur="80"/>
                                        <p:tgtEl>
                                          <p:spTgt spid="9">
                                            <p:txEl>
                                              <p:pRg st="10" end="10"/>
                                            </p:txEl>
                                          </p:spTgt>
                                        </p:tgtEl>
                                        <p:attrNameLst>
                                          <p:attrName>fill.type</p:attrName>
                                        </p:attrNameLst>
                                      </p:cBhvr>
                                      <p:to>
                                        <p:strVal val="solid"/>
                                      </p:to>
                                    </p:set>
                                  </p:childTnLst>
                                </p:cTn>
                              </p:par>
                            </p:childTnLst>
                          </p:cTn>
                        </p:par>
                        <p:par>
                          <p:cTn id="36" fill="hold">
                            <p:stCondLst>
                              <p:cond delay="1840"/>
                            </p:stCondLst>
                            <p:childTnLst>
                              <p:par>
                                <p:cTn id="37" presetID="27" presetClass="entr" presetSubtype="0" fill="hold" nodeType="afterEffect">
                                  <p:stCondLst>
                                    <p:cond delay="0"/>
                                  </p:stCondLst>
                                  <p:iterate type="lt">
                                    <p:tmPct val="50000"/>
                                  </p:iterate>
                                  <p:childTnLst>
                                    <p:set>
                                      <p:cBhvr>
                                        <p:cTn id="38" dur="1" fill="hold">
                                          <p:stCondLst>
                                            <p:cond delay="0"/>
                                          </p:stCondLst>
                                        </p:cTn>
                                        <p:tgtEl>
                                          <p:spTgt spid="9">
                                            <p:txEl>
                                              <p:pRg st="11" end="11"/>
                                            </p:txEl>
                                          </p:spTgt>
                                        </p:tgtEl>
                                        <p:attrNameLst>
                                          <p:attrName>style.visibility</p:attrName>
                                        </p:attrNameLst>
                                      </p:cBhvr>
                                      <p:to>
                                        <p:strVal val="visible"/>
                                      </p:to>
                                    </p:set>
                                    <p:anim calcmode="discrete" valueType="clr">
                                      <p:cBhvr override="childStyle">
                                        <p:cTn id="39" dur="80"/>
                                        <p:tgtEl>
                                          <p:spTgt spid="9">
                                            <p:txEl>
                                              <p:pRg st="11" end="1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9">
                                            <p:txEl>
                                              <p:pRg st="11" end="11"/>
                                            </p:txEl>
                                          </p:spTgt>
                                        </p:tgtEl>
                                        <p:attrNameLst>
                                          <p:attrName>fillcolor</p:attrName>
                                        </p:attrNameLst>
                                      </p:cBhvr>
                                      <p:tavLst>
                                        <p:tav tm="0">
                                          <p:val>
                                            <p:clrVal>
                                              <a:schemeClr val="accent2"/>
                                            </p:clrVal>
                                          </p:val>
                                        </p:tav>
                                        <p:tav tm="50000">
                                          <p:val>
                                            <p:clrVal>
                                              <a:schemeClr val="hlink"/>
                                            </p:clrVal>
                                          </p:val>
                                        </p:tav>
                                      </p:tavLst>
                                    </p:anim>
                                    <p:set>
                                      <p:cBhvr>
                                        <p:cTn id="41" dur="80"/>
                                        <p:tgtEl>
                                          <p:spTgt spid="9">
                                            <p:txEl>
                                              <p:pRg st="11" end="11"/>
                                            </p:txEl>
                                          </p:spTgt>
                                        </p:tgtEl>
                                        <p:attrNameLst>
                                          <p:attrName>fill.type</p:attrName>
                                        </p:attrNameLst>
                                      </p:cBhvr>
                                      <p:to>
                                        <p:strVal val="solid"/>
                                      </p:to>
                                    </p:set>
                                  </p:childTnLst>
                                </p:cTn>
                              </p:par>
                            </p:childTnLst>
                          </p:cTn>
                        </p:par>
                        <p:par>
                          <p:cTn id="42" fill="hold">
                            <p:stCondLst>
                              <p:cond delay="2200"/>
                            </p:stCondLst>
                            <p:childTnLst>
                              <p:par>
                                <p:cTn id="43" presetID="31" presetClass="entr" presetSubtype="0" fill="hold" nodeType="afterEffect">
                                  <p:stCondLst>
                                    <p:cond delay="0"/>
                                  </p:stCondLst>
                                  <p:iterate type="lt">
                                    <p:tmPct val="5000"/>
                                  </p:iterate>
                                  <p:childTnLst>
                                    <p:set>
                                      <p:cBhvr>
                                        <p:cTn id="44" dur="1" fill="hold">
                                          <p:stCondLst>
                                            <p:cond delay="0"/>
                                          </p:stCondLst>
                                        </p:cTn>
                                        <p:tgtEl>
                                          <p:spTgt spid="10"/>
                                        </p:tgtEl>
                                        <p:attrNameLst>
                                          <p:attrName>style.visibility</p:attrName>
                                        </p:attrNameLst>
                                      </p:cBhvr>
                                      <p:to>
                                        <p:strVal val="visible"/>
                                      </p:to>
                                    </p:set>
                                    <p:anim calcmode="lin" valueType="num">
                                      <p:cBhvr>
                                        <p:cTn id="45" dur="1000" fill="hold"/>
                                        <p:tgtEl>
                                          <p:spTgt spid="10"/>
                                        </p:tgtEl>
                                        <p:attrNameLst>
                                          <p:attrName>ppt_w</p:attrName>
                                        </p:attrNameLst>
                                      </p:cBhvr>
                                      <p:tavLst>
                                        <p:tav tm="0">
                                          <p:val>
                                            <p:fltVal val="0"/>
                                          </p:val>
                                        </p:tav>
                                        <p:tav tm="100000">
                                          <p:val>
                                            <p:strVal val="#ppt_w"/>
                                          </p:val>
                                        </p:tav>
                                      </p:tavLst>
                                    </p:anim>
                                    <p:anim calcmode="lin" valueType="num">
                                      <p:cBhvr>
                                        <p:cTn id="46" dur="1000" fill="hold"/>
                                        <p:tgtEl>
                                          <p:spTgt spid="10"/>
                                        </p:tgtEl>
                                        <p:attrNameLst>
                                          <p:attrName>ppt_h</p:attrName>
                                        </p:attrNameLst>
                                      </p:cBhvr>
                                      <p:tavLst>
                                        <p:tav tm="0">
                                          <p:val>
                                            <p:fltVal val="0"/>
                                          </p:val>
                                        </p:tav>
                                        <p:tav tm="100000">
                                          <p:val>
                                            <p:strVal val="#ppt_h"/>
                                          </p:val>
                                        </p:tav>
                                      </p:tavLst>
                                    </p:anim>
                                    <p:anim calcmode="lin" valueType="num">
                                      <p:cBhvr>
                                        <p:cTn id="47" dur="1000" fill="hold"/>
                                        <p:tgtEl>
                                          <p:spTgt spid="10"/>
                                        </p:tgtEl>
                                        <p:attrNameLst>
                                          <p:attrName>style.rotation</p:attrName>
                                        </p:attrNameLst>
                                      </p:cBhvr>
                                      <p:tavLst>
                                        <p:tav tm="0">
                                          <p:val>
                                            <p:fltVal val="90"/>
                                          </p:val>
                                        </p:tav>
                                        <p:tav tm="100000">
                                          <p:val>
                                            <p:fltVal val="0"/>
                                          </p:val>
                                        </p:tav>
                                      </p:tavLst>
                                    </p:anim>
                                    <p:animEffect transition="in" filter="fade">
                                      <p:cBhvr>
                                        <p:cTn id="48" dur="1000"/>
                                        <p:tgtEl>
                                          <p:spTgt spid="10"/>
                                        </p:tgtEl>
                                      </p:cBhvr>
                                    </p:animEffect>
                                  </p:childTnLst>
                                </p:cTn>
                              </p:par>
                            </p:childTnLst>
                          </p:cTn>
                        </p:par>
                        <p:par>
                          <p:cTn id="49" fill="hold">
                            <p:stCondLst>
                              <p:cond delay="3200"/>
                            </p:stCondLst>
                            <p:childTnLst>
                              <p:par>
                                <p:cTn id="50" presetID="22" presetClass="entr" presetSubtype="4"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- 4</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1C0A591A-787E-46F4-BD83-E67F0DEE4E0E}"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38</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1490363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a:t>
            </a:r>
            <a:r>
              <a:rPr lang="en-US" sz="2400" dirty="0" smtClean="0"/>
              <a:t>outcome Michelson-Morley experiment.</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6E2FDB7E-8F92-4E33-A0A4-C3BD2166D361}"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602955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a:t>
            </a:r>
            <a:r>
              <a:rPr lang="en-US" sz="2400" dirty="0"/>
              <a:t>course students are</a:t>
            </a:r>
            <a:r>
              <a:rPr lang="en-US" sz="2400" dirty="0" smtClean="0"/>
              <a:t>;</a:t>
            </a:r>
          </a:p>
          <a:p>
            <a:pPr marL="0" indent="0" algn="just">
              <a:buNone/>
            </a:pPr>
            <a:r>
              <a:rPr lang="en-US" sz="2400" dirty="0">
                <a:solidFill>
                  <a:srgbClr val="00B0F0"/>
                </a:solidFill>
              </a:rPr>
              <a:t>CO1	Able to solve the relativistic mechanics </a:t>
            </a:r>
            <a:r>
              <a:rPr lang="en-US" sz="2400" dirty="0" smtClean="0">
                <a:solidFill>
                  <a:srgbClr val="00B0F0"/>
                </a:solidFill>
              </a:rPr>
              <a:t>problems</a:t>
            </a:r>
          </a:p>
          <a:p>
            <a:pPr marL="0" indent="0" algn="just">
              <a:buNone/>
            </a:pPr>
            <a:r>
              <a:rPr lang="en-US" sz="2400" dirty="0"/>
              <a:t>CO2	Able to apply the concept of quantum </a:t>
            </a:r>
            <a:r>
              <a:rPr lang="en-US" sz="2400" dirty="0" smtClean="0"/>
              <a:t>mechanics</a:t>
            </a:r>
          </a:p>
          <a:p>
            <a:pPr marL="0" indent="0" algn="just">
              <a:buNone/>
            </a:pPr>
            <a:r>
              <a:rPr lang="en-US" sz="2400" dirty="0"/>
              <a:t>CO3	Able to develop the understanding of laws </a:t>
            </a:r>
            <a:r>
              <a:rPr lang="en-US" sz="2400" dirty="0" smtClean="0"/>
              <a:t>of </a:t>
            </a:r>
            <a:r>
              <a:rPr lang="en-US" sz="2400" dirty="0"/>
              <a:t>optics and </a:t>
            </a:r>
            <a:r>
              <a:rPr lang="en-US" sz="2400" dirty="0" smtClean="0"/>
              <a:t>	their application in </a:t>
            </a:r>
            <a:r>
              <a:rPr lang="en-US" sz="2400" dirty="0"/>
              <a:t>various </a:t>
            </a:r>
            <a:r>
              <a:rPr lang="en-US" sz="2400" dirty="0" smtClean="0"/>
              <a:t>processes</a:t>
            </a:r>
          </a:p>
          <a:p>
            <a:pPr marL="0" indent="0" algn="just">
              <a:buNone/>
            </a:pPr>
            <a:r>
              <a:rPr lang="en-US" sz="2400" dirty="0" smtClean="0"/>
              <a:t>CO4	</a:t>
            </a:r>
            <a:r>
              <a:rPr lang="en-US" sz="2400" dirty="0"/>
              <a:t>Able to aware of limits of classical physics &amp; </a:t>
            </a:r>
            <a:r>
              <a:rPr lang="en-US" sz="2400" dirty="0" smtClean="0"/>
              <a:t>	to </a:t>
            </a:r>
            <a:r>
              <a:rPr lang="en-US" sz="2400" dirty="0"/>
              <a:t>apply the </a:t>
            </a:r>
            <a:r>
              <a:rPr lang="en-US" sz="2400" dirty="0" smtClean="0"/>
              <a:t>	ideas in solving the problems in</a:t>
            </a:r>
            <a:r>
              <a:rPr lang="en-US" sz="2400" dirty="0"/>
              <a:t> </a:t>
            </a:r>
            <a:r>
              <a:rPr lang="en-US" sz="2400" dirty="0" smtClean="0"/>
              <a:t>their </a:t>
            </a:r>
            <a:r>
              <a:rPr lang="en-US" sz="2400" dirty="0"/>
              <a:t>parent streams </a:t>
            </a:r>
          </a:p>
        </p:txBody>
      </p:sp>
      <p:sp>
        <p:nvSpPr>
          <p:cNvPr id="4" name="Date Placeholder 3"/>
          <p:cNvSpPr>
            <a:spLocks noGrp="1"/>
          </p:cNvSpPr>
          <p:nvPr>
            <p:ph type="dt" sz="half" idx="10"/>
          </p:nvPr>
        </p:nvSpPr>
        <p:spPr/>
        <p:txBody>
          <a:bodyPr/>
          <a:lstStyle/>
          <a:p>
            <a:fld id="{2F0631AA-D151-4B4B-A170-721EAC1CD794}"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Course</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a:t>
            </a:r>
            <a:r>
              <a:rPr lang="en-US" sz="2400" dirty="0"/>
              <a:t>to </a:t>
            </a:r>
            <a:r>
              <a:rPr lang="en-US" sz="2400" dirty="0" smtClean="0"/>
              <a:t>conclude the outcome of Michelson-Morley experiment.</a:t>
            </a:r>
          </a:p>
        </p:txBody>
      </p:sp>
      <p:sp>
        <p:nvSpPr>
          <p:cNvPr id="4" name="Date Placeholder 3"/>
          <p:cNvSpPr>
            <a:spLocks noGrp="1"/>
          </p:cNvSpPr>
          <p:nvPr>
            <p:ph type="dt" sz="half" idx="10"/>
          </p:nvPr>
        </p:nvSpPr>
        <p:spPr/>
        <p:txBody>
          <a:bodyPr/>
          <a:lstStyle/>
          <a:p>
            <a:fld id="{8A334550-069D-417A-96D2-B9D87D30689B}"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1625537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2438399"/>
          </a:xfrm>
        </p:spPr>
        <p:txBody>
          <a:bodyPr>
            <a:normAutofit/>
          </a:bodyPr>
          <a:lstStyle/>
          <a:p>
            <a:pPr algn="just"/>
            <a:r>
              <a:rPr lang="en-US" sz="2600" b="1" dirty="0" smtClean="0">
                <a:solidFill>
                  <a:srgbClr val="7030A0"/>
                </a:solidFill>
                <a:latin typeface="Times New Roman" panose="02020603050405020304" pitchFamily="18" charset="0"/>
                <a:cs typeface="Times New Roman" panose="02020603050405020304" pitchFamily="18" charset="0"/>
              </a:rPr>
              <a:t>Aim of Michelson-Morley experiment</a:t>
            </a:r>
            <a:endParaRPr lang="en-US" sz="2600" b="1" dirty="0" smtClean="0">
              <a:solidFill>
                <a:srgbClr val="FF0000"/>
              </a:solidFill>
              <a:latin typeface="Times New Roman" panose="02020603050405020304" pitchFamily="18" charset="0"/>
              <a:cs typeface="Times New Roman" panose="02020603050405020304" pitchFamily="18" charset="0"/>
            </a:endParaRPr>
          </a:p>
          <a:p>
            <a:pPr algn="just"/>
            <a:endParaRPr lang="en-US" sz="2600" b="1" dirty="0" smtClean="0">
              <a:solidFill>
                <a:srgbClr val="7030A0"/>
              </a:solidFill>
              <a:latin typeface="Times New Roman" panose="02020603050405020304" pitchFamily="18" charset="0"/>
              <a:cs typeface="Times New Roman" panose="02020603050405020304" pitchFamily="18" charset="0"/>
            </a:endParaRPr>
          </a:p>
          <a:p>
            <a:pPr algn="just"/>
            <a:r>
              <a:rPr lang="en-US" sz="2600" b="1" dirty="0" smtClean="0">
                <a:solidFill>
                  <a:srgbClr val="FF0000"/>
                </a:solidFill>
                <a:latin typeface="Times New Roman" panose="02020603050405020304" pitchFamily="18" charset="0"/>
                <a:cs typeface="Times New Roman" panose="02020603050405020304" pitchFamily="18" charset="0"/>
              </a:rPr>
              <a:t>Calculation for time difference</a:t>
            </a:r>
            <a:endParaRPr lang="en-US" sz="2600" b="1" dirty="0">
              <a:solidFill>
                <a:srgbClr val="FF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AA37A7A-2DF8-4839-AC21-D081CAA18E66}"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6250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noProof="0" dirty="0" smtClean="0"/>
              <a:t> Recap</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790077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1447800"/>
            <a:ext cx="8229600" cy="2438399"/>
          </a:xfrm>
        </p:spPr>
        <p:txBody>
          <a:bodyPr>
            <a:normAutofit/>
          </a:bodyPr>
          <a:lstStyle/>
          <a:p>
            <a:pPr algn="just"/>
            <a:r>
              <a:rPr lang="en-US" sz="2600" b="1" dirty="0" smtClean="0">
                <a:solidFill>
                  <a:srgbClr val="FF0000"/>
                </a:solidFill>
                <a:latin typeface="Times New Roman" panose="02020603050405020304" pitchFamily="18" charset="0"/>
                <a:cs typeface="Times New Roman" panose="02020603050405020304" pitchFamily="18" charset="0"/>
              </a:rPr>
              <a:t>Fringe shift in Michelson-Morley experiment</a:t>
            </a:r>
          </a:p>
          <a:p>
            <a:pPr algn="just"/>
            <a:endParaRPr lang="en-US" sz="2600" b="1" dirty="0" smtClean="0">
              <a:latin typeface="Times New Roman" panose="02020603050405020304" pitchFamily="18" charset="0"/>
              <a:cs typeface="Times New Roman" panose="02020603050405020304" pitchFamily="18" charset="0"/>
            </a:endParaRPr>
          </a:p>
          <a:p>
            <a:pPr algn="just"/>
            <a:r>
              <a:rPr lang="en-US" sz="2600" b="1" dirty="0" smtClean="0">
                <a:solidFill>
                  <a:srgbClr val="7030A0"/>
                </a:solidFill>
                <a:latin typeface="Times New Roman" panose="02020603050405020304" pitchFamily="18" charset="0"/>
                <a:cs typeface="Times New Roman" panose="02020603050405020304" pitchFamily="18" charset="0"/>
              </a:rPr>
              <a:t>Negative result of Michelson-Morley Exp.</a:t>
            </a:r>
          </a:p>
          <a:p>
            <a:pPr algn="just"/>
            <a:endParaRPr lang="en-US" sz="2600" b="1" dirty="0" smtClean="0">
              <a:latin typeface="Times New Roman" panose="02020603050405020304" pitchFamily="18" charset="0"/>
              <a:cs typeface="Times New Roman" panose="02020603050405020304" pitchFamily="18" charset="0"/>
            </a:endParaRPr>
          </a:p>
          <a:p>
            <a:pPr algn="just"/>
            <a:r>
              <a:rPr lang="en-US" sz="2600" b="1" dirty="0" smtClean="0">
                <a:solidFill>
                  <a:schemeClr val="accent3">
                    <a:lumMod val="50000"/>
                  </a:schemeClr>
                </a:solidFill>
                <a:latin typeface="Times New Roman" panose="02020603050405020304" pitchFamily="18" charset="0"/>
                <a:cs typeface="Times New Roman" panose="02020603050405020304" pitchFamily="18" charset="0"/>
              </a:rPr>
              <a:t>Interpretation of the negative result</a:t>
            </a:r>
          </a:p>
          <a:p>
            <a:pPr algn="just"/>
            <a:endParaRPr lang="en-US" sz="2600" b="1"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03748A01-D391-46E5-A51A-544E393A4E85}"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62501"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Today’s Lecture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6461766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E35382-142C-4ABC-846E-5C643F0C7CD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t>Calculation for fringe shift</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p:cNvSpPr>
          <p:nvPr>
            <p:ph idx="1"/>
          </p:nvPr>
        </p:nvSpPr>
        <p:spPr>
          <a:xfrm>
            <a:off x="710252" y="1447800"/>
            <a:ext cx="8229600" cy="4525963"/>
          </a:xfrm>
        </p:spPr>
        <p:txBody>
          <a:bodyPr>
            <a:normAutofit/>
          </a:bodyPr>
          <a:lstStyle/>
          <a:p>
            <a:r>
              <a:rPr lang="en-US" sz="2200" b="1" dirty="0" smtClean="0">
                <a:latin typeface="Arial" panose="020B0604020202020204" pitchFamily="34" charset="0"/>
                <a:cs typeface="Arial" panose="020B0604020202020204" pitchFamily="34" charset="0"/>
              </a:rPr>
              <a:t>The path difference =n</a:t>
            </a:r>
            <a:r>
              <a:rPr lang="en-US" sz="2200" b="1" dirty="0" smtClean="0">
                <a:latin typeface="Arial" panose="020B0604020202020204" pitchFamily="34" charset="0"/>
                <a:cs typeface="Arial" panose="020B0604020202020204" pitchFamily="34" charset="0"/>
                <a:sym typeface="Symbol"/>
              </a:rPr>
              <a:t></a:t>
            </a:r>
          </a:p>
          <a:p>
            <a:pPr>
              <a:buNone/>
            </a:pPr>
            <a:r>
              <a:rPr lang="en-US" sz="2200" b="1" dirty="0" smtClean="0">
                <a:latin typeface="Arial" panose="020B0604020202020204" pitchFamily="34" charset="0"/>
                <a:cs typeface="Arial" panose="020B0604020202020204" pitchFamily="34" charset="0"/>
              </a:rPr>
              <a:t>                      n</a:t>
            </a:r>
            <a:r>
              <a:rPr lang="en-US" sz="2200" b="1" baseline="-25000" dirty="0" smtClean="0">
                <a:latin typeface="Arial" panose="020B0604020202020204" pitchFamily="34" charset="0"/>
                <a:cs typeface="Arial" panose="020B0604020202020204" pitchFamily="34" charset="0"/>
              </a:rPr>
              <a:t>1</a:t>
            </a:r>
            <a:r>
              <a:rPr lang="en-US" sz="2200" b="1" dirty="0" smtClean="0">
                <a:latin typeface="Arial" panose="020B0604020202020204" pitchFamily="34" charset="0"/>
                <a:cs typeface="Arial" panose="020B0604020202020204" pitchFamily="34" charset="0"/>
              </a:rPr>
              <a:t>= lv</a:t>
            </a:r>
            <a:r>
              <a:rPr lang="en-US" sz="2200" b="1" baseline="30000" dirty="0" smtClean="0">
                <a:latin typeface="Arial" panose="020B0604020202020204" pitchFamily="34" charset="0"/>
                <a:cs typeface="Arial" panose="020B0604020202020204" pitchFamily="34" charset="0"/>
              </a:rPr>
              <a:t>2</a:t>
            </a:r>
            <a:r>
              <a:rPr lang="en-US" sz="2200" b="1" dirty="0" smtClean="0">
                <a:latin typeface="Arial" panose="020B0604020202020204" pitchFamily="34" charset="0"/>
                <a:cs typeface="Arial" panose="020B0604020202020204" pitchFamily="34" charset="0"/>
              </a:rPr>
              <a:t>/</a:t>
            </a:r>
            <a:r>
              <a:rPr lang="en-US" sz="2200" b="1" dirty="0" smtClean="0">
                <a:latin typeface="Arial" panose="020B0604020202020204" pitchFamily="34" charset="0"/>
                <a:cs typeface="Arial" panose="020B0604020202020204" pitchFamily="34" charset="0"/>
                <a:sym typeface="Symbol"/>
              </a:rPr>
              <a:t>  </a:t>
            </a:r>
            <a:r>
              <a:rPr lang="en-US" sz="2200" b="1" dirty="0" smtClean="0">
                <a:latin typeface="Arial" panose="020B0604020202020204" pitchFamily="34" charset="0"/>
                <a:cs typeface="Arial" panose="020B0604020202020204" pitchFamily="34" charset="0"/>
              </a:rPr>
              <a:t>c</a:t>
            </a:r>
            <a:r>
              <a:rPr lang="en-US" sz="2200" b="1" baseline="30000" dirty="0" smtClean="0">
                <a:latin typeface="Arial" panose="020B0604020202020204" pitchFamily="34" charset="0"/>
                <a:cs typeface="Arial" panose="020B0604020202020204" pitchFamily="34" charset="0"/>
              </a:rPr>
              <a:t>2</a:t>
            </a:r>
          </a:p>
          <a:p>
            <a:pPr>
              <a:buNone/>
            </a:pPr>
            <a:endParaRPr lang="en-US" sz="2200" b="1" baseline="30000" dirty="0" smtClean="0">
              <a:latin typeface="Arial" panose="020B0604020202020204" pitchFamily="34" charset="0"/>
              <a:cs typeface="Arial" panose="020B0604020202020204" pitchFamily="34" charset="0"/>
            </a:endParaRPr>
          </a:p>
          <a:p>
            <a:pPr>
              <a:buNone/>
            </a:pPr>
            <a:endParaRPr lang="en-US" sz="2200" b="1" dirty="0" smtClean="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When apparatus rotate through 90</a:t>
            </a:r>
            <a:r>
              <a:rPr lang="en-US" sz="2200" b="1" baseline="30000" dirty="0" smtClean="0">
                <a:latin typeface="Arial" panose="020B0604020202020204" pitchFamily="34" charset="0"/>
                <a:cs typeface="Arial" panose="020B0604020202020204" pitchFamily="34" charset="0"/>
              </a:rPr>
              <a:t>0</a:t>
            </a:r>
            <a:r>
              <a:rPr lang="en-US" sz="2200" b="1" dirty="0" smtClean="0">
                <a:latin typeface="Arial" panose="020B0604020202020204" pitchFamily="34" charset="0"/>
                <a:cs typeface="Arial" panose="020B0604020202020204" pitchFamily="34" charset="0"/>
              </a:rPr>
              <a:t> then the path difference become -lv</a:t>
            </a:r>
            <a:r>
              <a:rPr lang="en-US" sz="2200" b="1" baseline="30000" dirty="0" smtClean="0">
                <a:latin typeface="Arial" panose="020B0604020202020204" pitchFamily="34" charset="0"/>
                <a:cs typeface="Arial" panose="020B0604020202020204" pitchFamily="34" charset="0"/>
              </a:rPr>
              <a:t>2</a:t>
            </a:r>
            <a:r>
              <a:rPr lang="en-US" sz="2200" b="1" dirty="0" smtClean="0">
                <a:latin typeface="Arial" panose="020B0604020202020204" pitchFamily="34" charset="0"/>
                <a:cs typeface="Arial" panose="020B0604020202020204" pitchFamily="34" charset="0"/>
              </a:rPr>
              <a:t>/c</a:t>
            </a:r>
            <a:r>
              <a:rPr lang="en-US" sz="2200" b="1" baseline="30000" dirty="0" smtClean="0">
                <a:latin typeface="Arial" panose="020B0604020202020204" pitchFamily="34" charset="0"/>
                <a:cs typeface="Arial" panose="020B0604020202020204" pitchFamily="34" charset="0"/>
              </a:rPr>
              <a:t>2   </a:t>
            </a:r>
            <a:r>
              <a:rPr lang="en-US" sz="2200" b="1" dirty="0" smtClean="0">
                <a:latin typeface="Arial" panose="020B0604020202020204" pitchFamily="34" charset="0"/>
                <a:cs typeface="Arial" panose="020B0604020202020204" pitchFamily="34" charset="0"/>
                <a:sym typeface="Symbol"/>
              </a:rPr>
              <a:t>   </a:t>
            </a:r>
            <a:r>
              <a:rPr lang="en-US" sz="2200" b="1" dirty="0" smtClean="0">
                <a:latin typeface="Arial" panose="020B0604020202020204" pitchFamily="34" charset="0"/>
                <a:cs typeface="Arial" panose="020B0604020202020204" pitchFamily="34" charset="0"/>
              </a:rPr>
              <a:t>n</a:t>
            </a:r>
            <a:r>
              <a:rPr lang="en-US" sz="2200" b="1" baseline="-25000" dirty="0" smtClean="0">
                <a:latin typeface="Arial" panose="020B0604020202020204" pitchFamily="34" charset="0"/>
                <a:cs typeface="Arial" panose="020B0604020202020204" pitchFamily="34" charset="0"/>
              </a:rPr>
              <a:t>2</a:t>
            </a:r>
            <a:r>
              <a:rPr lang="en-US" sz="2200" b="1" dirty="0" smtClean="0">
                <a:latin typeface="Arial" panose="020B0604020202020204" pitchFamily="34" charset="0"/>
                <a:cs typeface="Arial" panose="020B0604020202020204" pitchFamily="34" charset="0"/>
              </a:rPr>
              <a:t>= -lv</a:t>
            </a:r>
            <a:r>
              <a:rPr lang="en-US" sz="2200" b="1" baseline="30000" dirty="0" smtClean="0">
                <a:latin typeface="Arial" panose="020B0604020202020204" pitchFamily="34" charset="0"/>
                <a:cs typeface="Arial" panose="020B0604020202020204" pitchFamily="34" charset="0"/>
              </a:rPr>
              <a:t>2</a:t>
            </a:r>
            <a:r>
              <a:rPr lang="en-US" sz="2200" b="1" dirty="0" smtClean="0">
                <a:latin typeface="Arial" panose="020B0604020202020204" pitchFamily="34" charset="0"/>
                <a:cs typeface="Arial" panose="020B0604020202020204" pitchFamily="34" charset="0"/>
              </a:rPr>
              <a:t>/</a:t>
            </a:r>
            <a:r>
              <a:rPr lang="en-US" sz="2200" b="1" dirty="0" smtClean="0">
                <a:latin typeface="Arial" panose="020B0604020202020204" pitchFamily="34" charset="0"/>
                <a:cs typeface="Arial" panose="020B0604020202020204" pitchFamily="34" charset="0"/>
                <a:sym typeface="Symbol"/>
              </a:rPr>
              <a:t>  </a:t>
            </a:r>
            <a:r>
              <a:rPr lang="en-US" sz="2200" b="1" dirty="0" smtClean="0">
                <a:latin typeface="Arial" panose="020B0604020202020204" pitchFamily="34" charset="0"/>
                <a:cs typeface="Arial" panose="020B0604020202020204" pitchFamily="34" charset="0"/>
              </a:rPr>
              <a:t>c</a:t>
            </a:r>
            <a:r>
              <a:rPr lang="en-US" sz="2200" b="1" baseline="30000" dirty="0" smtClean="0">
                <a:latin typeface="Arial" panose="020B0604020202020204" pitchFamily="34" charset="0"/>
                <a:cs typeface="Arial" panose="020B0604020202020204" pitchFamily="34" charset="0"/>
              </a:rPr>
              <a:t>2</a:t>
            </a:r>
          </a:p>
          <a:p>
            <a:endParaRPr lang="en-US" sz="2200" b="1" baseline="30000" dirty="0" smtClean="0">
              <a:latin typeface="Arial" panose="020B0604020202020204" pitchFamily="34" charset="0"/>
              <a:cs typeface="Arial" panose="020B0604020202020204" pitchFamily="34" charset="0"/>
            </a:endParaRPr>
          </a:p>
          <a:p>
            <a:pPr>
              <a:buNone/>
            </a:pPr>
            <a:endParaRPr lang="en-US" sz="2200" b="1" baseline="30000" dirty="0" smtClean="0">
              <a:latin typeface="Arial" panose="020B0604020202020204" pitchFamily="34" charset="0"/>
              <a:cs typeface="Arial" panose="020B0604020202020204" pitchFamily="34" charset="0"/>
            </a:endParaRPr>
          </a:p>
          <a:p>
            <a:pPr>
              <a:buNone/>
            </a:pPr>
            <a:endParaRPr lang="en-US" sz="2200" b="1" baseline="30000" dirty="0" smtClean="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Now fringe shift N (</a:t>
            </a:r>
            <a:r>
              <a:rPr lang="el-GR" sz="2200" b="1" dirty="0" smtClean="0">
                <a:latin typeface="Arial" panose="020B0604020202020204" pitchFamily="34" charset="0"/>
                <a:cs typeface="Arial" panose="020B0604020202020204" pitchFamily="34" charset="0"/>
              </a:rPr>
              <a:t>Δ </a:t>
            </a:r>
            <a:r>
              <a:rPr lang="en-US" sz="2200" b="1" dirty="0" smtClean="0">
                <a:latin typeface="Arial" panose="020B0604020202020204" pitchFamily="34" charset="0"/>
                <a:cs typeface="Arial" panose="020B0604020202020204" pitchFamily="34" charset="0"/>
              </a:rPr>
              <a:t>n)= n</a:t>
            </a:r>
            <a:r>
              <a:rPr lang="en-US" sz="2200" b="1" baseline="-25000" dirty="0" smtClean="0">
                <a:latin typeface="Arial" panose="020B0604020202020204" pitchFamily="34" charset="0"/>
                <a:cs typeface="Arial" panose="020B0604020202020204" pitchFamily="34" charset="0"/>
              </a:rPr>
              <a:t>1</a:t>
            </a:r>
            <a:r>
              <a:rPr lang="en-US" sz="2200" b="1" dirty="0" smtClean="0">
                <a:latin typeface="Arial" panose="020B0604020202020204" pitchFamily="34" charset="0"/>
                <a:cs typeface="Arial" panose="020B0604020202020204" pitchFamily="34" charset="0"/>
              </a:rPr>
              <a:t>- n</a:t>
            </a:r>
            <a:r>
              <a:rPr lang="en-US" sz="2200" b="1" baseline="-25000" dirty="0" smtClean="0">
                <a:latin typeface="Arial" panose="020B0604020202020204" pitchFamily="34" charset="0"/>
                <a:cs typeface="Arial" panose="020B0604020202020204" pitchFamily="34" charset="0"/>
              </a:rPr>
              <a:t>2</a:t>
            </a:r>
            <a:r>
              <a:rPr lang="en-US" sz="2200" b="1" dirty="0" smtClean="0">
                <a:latin typeface="Arial" panose="020B0604020202020204" pitchFamily="34" charset="0"/>
                <a:cs typeface="Arial" panose="020B0604020202020204" pitchFamily="34" charset="0"/>
              </a:rPr>
              <a:t>= 2lv</a:t>
            </a:r>
            <a:r>
              <a:rPr lang="en-US" sz="2200" b="1" baseline="30000" dirty="0" smtClean="0">
                <a:latin typeface="Arial" panose="020B0604020202020204" pitchFamily="34" charset="0"/>
                <a:cs typeface="Arial" panose="020B0604020202020204" pitchFamily="34" charset="0"/>
              </a:rPr>
              <a:t>2</a:t>
            </a:r>
            <a:r>
              <a:rPr lang="en-US" sz="2200" b="1" dirty="0" smtClean="0">
                <a:latin typeface="Arial" panose="020B0604020202020204" pitchFamily="34" charset="0"/>
                <a:cs typeface="Arial" panose="020B0604020202020204" pitchFamily="34" charset="0"/>
              </a:rPr>
              <a:t>/</a:t>
            </a:r>
            <a:r>
              <a:rPr lang="en-US" sz="2200" b="1" dirty="0" smtClean="0">
                <a:latin typeface="Arial" panose="020B0604020202020204" pitchFamily="34" charset="0"/>
                <a:cs typeface="Arial" panose="020B0604020202020204" pitchFamily="34" charset="0"/>
                <a:sym typeface="Symbol"/>
              </a:rPr>
              <a:t>  </a:t>
            </a:r>
            <a:r>
              <a:rPr lang="en-US" sz="2200" b="1" dirty="0" smtClean="0">
                <a:latin typeface="Arial" panose="020B0604020202020204" pitchFamily="34" charset="0"/>
                <a:cs typeface="Arial" panose="020B0604020202020204" pitchFamily="34" charset="0"/>
              </a:rPr>
              <a:t>c</a:t>
            </a:r>
            <a:r>
              <a:rPr lang="en-US" sz="2200" b="1" baseline="30000" dirty="0" smtClean="0">
                <a:latin typeface="Arial" panose="020B0604020202020204" pitchFamily="34" charset="0"/>
                <a:cs typeface="Arial" panose="020B0604020202020204" pitchFamily="34" charset="0"/>
              </a:rPr>
              <a:t>2</a:t>
            </a:r>
            <a:r>
              <a:rPr lang="en-US" sz="2200" b="1" dirty="0" smtClean="0">
                <a:latin typeface="Arial" panose="020B0604020202020204" pitchFamily="34" charset="0"/>
                <a:cs typeface="Arial" panose="020B0604020202020204" pitchFamily="34" charset="0"/>
              </a:rPr>
              <a:t>=0.4 fringe</a:t>
            </a:r>
          </a:p>
          <a:p>
            <a:pPr>
              <a:buNone/>
            </a:pPr>
            <a:endParaRPr lang="en-US" sz="2800" dirty="0" smtClean="0"/>
          </a:p>
          <a:p>
            <a:endParaRPr lang="en-US" dirty="0"/>
          </a:p>
        </p:txBody>
      </p:sp>
    </p:spTree>
    <p:extLst>
      <p:ext uri="{BB962C8B-B14F-4D97-AF65-F5344CB8AC3E}">
        <p14:creationId xmlns="" xmlns:p14="http://schemas.microsoft.com/office/powerpoint/2010/main" val="38727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7"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
                                            <p:txEl>
                                              <p:pRg st="0" end="0"/>
                                            </p:txEl>
                                          </p:spTgt>
                                        </p:tgtEl>
                                        <p:attrNameLst>
                                          <p:attrName>fill.type</p:attrName>
                                        </p:attrNameLst>
                                      </p:cBhvr>
                                      <p:to>
                                        <p:strVal val="solid"/>
                                      </p:to>
                                    </p:set>
                                  </p:childTnLst>
                                </p:cTn>
                              </p:par>
                            </p:childTnLst>
                          </p:cTn>
                        </p:par>
                        <p:par>
                          <p:cTn id="10" fill="hold">
                            <p:stCondLst>
                              <p:cond delay="84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9">
                                            <p:txEl>
                                              <p:pRg st="1" end="1"/>
                                            </p:txEl>
                                          </p:spTgt>
                                        </p:tgtEl>
                                        <p:attrNameLst>
                                          <p:attrName>style.visibility</p:attrName>
                                        </p:attrNameLst>
                                      </p:cBhvr>
                                      <p:to>
                                        <p:strVal val="visible"/>
                                      </p:to>
                                    </p:set>
                                    <p:anim calcmode="discrete" valueType="clr">
                                      <p:cBhvr override="childStyle">
                                        <p:cTn id="13" dur="8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9">
                                            <p:txEl>
                                              <p:pRg st="1" end="1"/>
                                            </p:txEl>
                                          </p:spTgt>
                                        </p:tgtEl>
                                        <p:attrNameLst>
                                          <p:attrName>fill.type</p:attrName>
                                        </p:attrNameLst>
                                      </p:cBhvr>
                                      <p:to>
                                        <p:strVal val="solid"/>
                                      </p:to>
                                    </p:set>
                                  </p:childTnLst>
                                </p:cTn>
                              </p:par>
                            </p:childTnLst>
                          </p:cTn>
                        </p:par>
                        <p:par>
                          <p:cTn id="16" fill="hold">
                            <p:stCondLst>
                              <p:cond delay="128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9">
                                            <p:txEl>
                                              <p:pRg st="4" end="4"/>
                                            </p:txEl>
                                          </p:spTgt>
                                        </p:tgtEl>
                                        <p:attrNameLst>
                                          <p:attrName>style.visibility</p:attrName>
                                        </p:attrNameLst>
                                      </p:cBhvr>
                                      <p:to>
                                        <p:strVal val="visible"/>
                                      </p:to>
                                    </p:set>
                                    <p:anim calcmode="discrete" valueType="clr">
                                      <p:cBhvr override="childStyle">
                                        <p:cTn id="19" dur="80"/>
                                        <p:tgtEl>
                                          <p:spTgt spid="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
                                            <p:txEl>
                                              <p:pRg st="4" end="4"/>
                                            </p:txEl>
                                          </p:spTgt>
                                        </p:tgtEl>
                                        <p:attrNameLst>
                                          <p:attrName>fillcolor</p:attrName>
                                        </p:attrNameLst>
                                      </p:cBhvr>
                                      <p:tavLst>
                                        <p:tav tm="0">
                                          <p:val>
                                            <p:clrVal>
                                              <a:schemeClr val="accent2"/>
                                            </p:clrVal>
                                          </p:val>
                                        </p:tav>
                                        <p:tav tm="50000">
                                          <p:val>
                                            <p:clrVal>
                                              <a:schemeClr val="hlink"/>
                                            </p:clrVal>
                                          </p:val>
                                        </p:tav>
                                      </p:tavLst>
                                    </p:anim>
                                    <p:set>
                                      <p:cBhvr>
                                        <p:cTn id="21" dur="80"/>
                                        <p:tgtEl>
                                          <p:spTgt spid="9">
                                            <p:txEl>
                                              <p:pRg st="4" end="4"/>
                                            </p:txEl>
                                          </p:spTgt>
                                        </p:tgtEl>
                                        <p:attrNameLst>
                                          <p:attrName>fill.type</p:attrName>
                                        </p:attrNameLst>
                                      </p:cBhvr>
                                      <p:to>
                                        <p:strVal val="solid"/>
                                      </p:to>
                                    </p:set>
                                  </p:childTnLst>
                                </p:cTn>
                              </p:par>
                            </p:childTnLst>
                          </p:cTn>
                        </p:par>
                        <p:par>
                          <p:cTn id="22" fill="hold">
                            <p:stCondLst>
                              <p:cond delay="4320"/>
                            </p:stCondLst>
                            <p:childTnLst>
                              <p:par>
                                <p:cTn id="23" presetID="27" presetClass="entr" presetSubtype="0" fill="hold" nodeType="afterEffect">
                                  <p:stCondLst>
                                    <p:cond delay="0"/>
                                  </p:stCondLst>
                                  <p:iterate type="lt">
                                    <p:tmPct val="50000"/>
                                  </p:iterate>
                                  <p:childTnLst>
                                    <p:set>
                                      <p:cBhvr>
                                        <p:cTn id="24" dur="1" fill="hold">
                                          <p:stCondLst>
                                            <p:cond delay="0"/>
                                          </p:stCondLst>
                                        </p:cTn>
                                        <p:tgtEl>
                                          <p:spTgt spid="9">
                                            <p:txEl>
                                              <p:pRg st="8" end="8"/>
                                            </p:txEl>
                                          </p:spTgt>
                                        </p:tgtEl>
                                        <p:attrNameLst>
                                          <p:attrName>style.visibility</p:attrName>
                                        </p:attrNameLst>
                                      </p:cBhvr>
                                      <p:to>
                                        <p:strVal val="visible"/>
                                      </p:to>
                                    </p:set>
                                    <p:anim calcmode="discrete" valueType="clr">
                                      <p:cBhvr override="childStyle">
                                        <p:cTn id="25" dur="80"/>
                                        <p:tgtEl>
                                          <p:spTgt spid="9">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9">
                                            <p:txEl>
                                              <p:pRg st="8" end="8"/>
                                            </p:txEl>
                                          </p:spTgt>
                                        </p:tgtEl>
                                        <p:attrNameLst>
                                          <p:attrName>fillcolor</p:attrName>
                                        </p:attrNameLst>
                                      </p:cBhvr>
                                      <p:tavLst>
                                        <p:tav tm="0">
                                          <p:val>
                                            <p:clrVal>
                                              <a:schemeClr val="accent2"/>
                                            </p:clrVal>
                                          </p:val>
                                        </p:tav>
                                        <p:tav tm="50000">
                                          <p:val>
                                            <p:clrVal>
                                              <a:schemeClr val="hlink"/>
                                            </p:clrVal>
                                          </p:val>
                                        </p:tav>
                                      </p:tavLst>
                                    </p:anim>
                                    <p:set>
                                      <p:cBhvr>
                                        <p:cTn id="27" dur="80"/>
                                        <p:tgtEl>
                                          <p:spTgt spid="9">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17163"/>
            <a:ext cx="8229600" cy="5670551"/>
          </a:xfrm>
        </p:spPr>
        <p:txBody>
          <a:bodyPr>
            <a:normAutofit/>
          </a:bodyPr>
          <a:lstStyle/>
          <a:p>
            <a:pPr>
              <a:lnSpc>
                <a:spcPct val="150000"/>
              </a:lnSpc>
            </a:pPr>
            <a:r>
              <a:rPr lang="en-US" sz="2600" b="1" dirty="0" smtClean="0">
                <a:latin typeface="Arial" panose="020B0604020202020204" pitchFamily="34" charset="0"/>
                <a:cs typeface="Arial" panose="020B0604020202020204" pitchFamily="34" charset="0"/>
              </a:rPr>
              <a:t>Negative result of Michelson-Morley Experiment</a:t>
            </a:r>
          </a:p>
          <a:p>
            <a:pPr algn="just"/>
            <a:r>
              <a:rPr lang="en-US" sz="2200" b="1" dirty="0" smtClean="0">
                <a:solidFill>
                  <a:srgbClr val="002060"/>
                </a:solidFill>
                <a:latin typeface="Times New Roman" panose="02020603050405020304" pitchFamily="18" charset="0"/>
                <a:cs typeface="Times New Roman" panose="02020603050405020304" pitchFamily="18" charset="0"/>
              </a:rPr>
              <a:t>In M-M experiment the expected fringe shift was 0.4 but practically no fringe shift was observed. Thus the relative velocity of earth w.r.t. the stationary Ether could not be detected. Hence, the hypothesis of existence of stationary medium ETHER was disapproved. </a:t>
            </a:r>
            <a:r>
              <a:rPr lang="en-US" sz="2200" b="1" dirty="0" smtClean="0">
                <a:solidFill>
                  <a:srgbClr val="FF0000"/>
                </a:solidFill>
                <a:latin typeface="Times New Roman" panose="02020603050405020304" pitchFamily="18" charset="0"/>
                <a:cs typeface="Times New Roman" panose="02020603050405020304" pitchFamily="18" charset="0"/>
              </a:rPr>
              <a:t>This is the negative result of M-M experiment.</a:t>
            </a:r>
          </a:p>
          <a:p>
            <a:pPr algn="just"/>
            <a:endParaRPr lang="en-US" sz="2000" b="1" dirty="0" smtClean="0">
              <a:solidFill>
                <a:srgbClr val="FF0000"/>
              </a:solidFill>
              <a:latin typeface="Times New Roman" panose="02020603050405020304" pitchFamily="18" charset="0"/>
              <a:cs typeface="Times New Roman" panose="02020603050405020304" pitchFamily="18" charset="0"/>
            </a:endParaRPr>
          </a:p>
          <a:p>
            <a:pPr algn="just">
              <a:lnSpc>
                <a:spcPct val="150000"/>
              </a:lnSpc>
            </a:pPr>
            <a:r>
              <a:rPr lang="en-US" sz="2600" b="1" dirty="0" smtClean="0">
                <a:latin typeface="Arial" panose="020B0604020202020204" pitchFamily="34" charset="0"/>
                <a:cs typeface="Arial" panose="020B0604020202020204" pitchFamily="34" charset="0"/>
              </a:rPr>
              <a:t>Interpretation of </a:t>
            </a:r>
            <a:r>
              <a:rPr lang="en-US" sz="2600" b="1" dirty="0">
                <a:latin typeface="Arial" panose="020B0604020202020204" pitchFamily="34" charset="0"/>
                <a:cs typeface="Arial" panose="020B0604020202020204" pitchFamily="34" charset="0"/>
              </a:rPr>
              <a:t>n</a:t>
            </a:r>
            <a:r>
              <a:rPr lang="en-US" sz="2600" b="1" dirty="0" smtClean="0">
                <a:latin typeface="Arial" panose="020B0604020202020204" pitchFamily="34" charset="0"/>
                <a:cs typeface="Arial" panose="020B0604020202020204" pitchFamily="34" charset="0"/>
              </a:rPr>
              <a:t>egative </a:t>
            </a:r>
            <a:r>
              <a:rPr lang="en-US" sz="2600" b="1" dirty="0">
                <a:latin typeface="Arial" panose="020B0604020202020204" pitchFamily="34" charset="0"/>
                <a:cs typeface="Arial" panose="020B0604020202020204" pitchFamily="34" charset="0"/>
              </a:rPr>
              <a:t>r</a:t>
            </a:r>
            <a:r>
              <a:rPr lang="en-US" sz="2600" b="1" dirty="0" smtClean="0">
                <a:latin typeface="Arial" panose="020B0604020202020204" pitchFamily="34" charset="0"/>
                <a:cs typeface="Arial" panose="020B0604020202020204" pitchFamily="34" charset="0"/>
              </a:rPr>
              <a:t>esult </a:t>
            </a:r>
          </a:p>
          <a:p>
            <a:pPr marL="0" indent="0" algn="just">
              <a:buNone/>
            </a:pPr>
            <a:r>
              <a:rPr lang="en-US" sz="2200" b="1" dirty="0" smtClean="0">
                <a:latin typeface="Arial" panose="020B0604020202020204" pitchFamily="34" charset="0"/>
                <a:cs typeface="Arial" panose="020B0604020202020204" pitchFamily="34" charset="0"/>
              </a:rPr>
              <a:t>       .</a:t>
            </a:r>
            <a:r>
              <a:rPr lang="en-US" sz="2200" b="1" dirty="0" smtClean="0">
                <a:solidFill>
                  <a:srgbClr val="0070C0"/>
                </a:solidFill>
                <a:latin typeface="Times New Roman" panose="02020603050405020304" pitchFamily="18" charset="0"/>
                <a:cs typeface="Times New Roman" panose="02020603050405020304" pitchFamily="18" charset="0"/>
              </a:rPr>
              <a:t>The </a:t>
            </a:r>
            <a:r>
              <a:rPr lang="en-US" sz="2200" b="1" dirty="0">
                <a:solidFill>
                  <a:srgbClr val="0070C0"/>
                </a:solidFill>
                <a:latin typeface="Times New Roman" panose="02020603050405020304" pitchFamily="18" charset="0"/>
                <a:cs typeface="Times New Roman" panose="02020603050405020304" pitchFamily="18" charset="0"/>
              </a:rPr>
              <a:t>ETHER dreg hypothesis (theory</a:t>
            </a:r>
            <a:r>
              <a:rPr lang="en-US" sz="2200" b="1" dirty="0" smtClean="0">
                <a:solidFill>
                  <a:srgbClr val="0070C0"/>
                </a:solidFill>
                <a:latin typeface="Times New Roman" panose="02020603050405020304" pitchFamily="18" charset="0"/>
                <a:cs typeface="Times New Roman" panose="02020603050405020304" pitchFamily="18" charset="0"/>
              </a:rPr>
              <a:t>)</a:t>
            </a:r>
          </a:p>
          <a:p>
            <a:pPr marL="0" indent="0" algn="just">
              <a:lnSpc>
                <a:spcPct val="200000"/>
              </a:lnSpc>
              <a:buNone/>
            </a:pPr>
            <a:r>
              <a:rPr lang="en-US" sz="2200" b="1" dirty="0" smtClean="0">
                <a:latin typeface="Times New Roman" panose="02020603050405020304" pitchFamily="18" charset="0"/>
                <a:cs typeface="Times New Roman" panose="02020603050405020304" pitchFamily="18" charset="0"/>
              </a:rPr>
              <a:t>        .</a:t>
            </a:r>
            <a:r>
              <a:rPr lang="en-US" sz="2200" b="1" dirty="0" smtClean="0">
                <a:solidFill>
                  <a:schemeClr val="accent6">
                    <a:lumMod val="50000"/>
                  </a:schemeClr>
                </a:solidFill>
                <a:latin typeface="Times New Roman" panose="02020603050405020304" pitchFamily="18" charset="0"/>
                <a:cs typeface="Times New Roman" panose="02020603050405020304" pitchFamily="18" charset="0"/>
              </a:rPr>
              <a:t> Lorentz </a:t>
            </a:r>
            <a:r>
              <a:rPr lang="en-US" sz="2200" b="1" dirty="0">
                <a:solidFill>
                  <a:schemeClr val="accent6">
                    <a:lumMod val="50000"/>
                  </a:schemeClr>
                </a:solidFill>
                <a:latin typeface="Times New Roman" panose="02020603050405020304" pitchFamily="18" charset="0"/>
                <a:cs typeface="Times New Roman" panose="02020603050405020304" pitchFamily="18" charset="0"/>
              </a:rPr>
              <a:t>Fitzgerald contraction </a:t>
            </a:r>
            <a:r>
              <a:rPr lang="en-US" sz="2200" b="1" dirty="0" smtClean="0">
                <a:solidFill>
                  <a:schemeClr val="accent6">
                    <a:lumMod val="50000"/>
                  </a:schemeClr>
                </a:solidFill>
                <a:latin typeface="Times New Roman" panose="02020603050405020304" pitchFamily="18" charset="0"/>
                <a:cs typeface="Times New Roman" panose="02020603050405020304" pitchFamily="18" charset="0"/>
              </a:rPr>
              <a:t>hypothesis</a:t>
            </a:r>
          </a:p>
          <a:p>
            <a:pPr marL="0" indent="0" algn="just">
              <a:lnSpc>
                <a:spcPct val="150000"/>
              </a:lnSpc>
              <a:buNone/>
            </a:pPr>
            <a:r>
              <a:rPr lang="en-US" sz="2200" b="1" dirty="0" smtClean="0">
                <a:latin typeface="Times New Roman" panose="02020603050405020304" pitchFamily="18" charset="0"/>
                <a:cs typeface="Times New Roman" panose="02020603050405020304" pitchFamily="18" charset="0"/>
              </a:rPr>
              <a:t>        .</a:t>
            </a:r>
            <a:r>
              <a:rPr lang="en-US" sz="2200" b="1" dirty="0" smtClean="0">
                <a:solidFill>
                  <a:srgbClr val="7030A0"/>
                </a:solidFill>
                <a:latin typeface="Times New Roman" panose="02020603050405020304" pitchFamily="18" charset="0"/>
                <a:cs typeface="Times New Roman" panose="02020603050405020304" pitchFamily="18" charset="0"/>
              </a:rPr>
              <a:t>Constancy </a:t>
            </a:r>
            <a:r>
              <a:rPr lang="en-US" sz="2200" b="1" dirty="0">
                <a:solidFill>
                  <a:srgbClr val="7030A0"/>
                </a:solidFill>
                <a:latin typeface="Times New Roman" panose="02020603050405020304" pitchFamily="18" charset="0"/>
                <a:cs typeface="Times New Roman" panose="02020603050405020304" pitchFamily="18" charset="0"/>
              </a:rPr>
              <a:t>of speed of light hypothesis</a:t>
            </a:r>
            <a:endParaRPr lang="en-US" sz="2200" b="1" dirty="0" smtClean="0">
              <a:solidFill>
                <a:srgbClr val="7030A0"/>
              </a:solidFill>
              <a:latin typeface="Times New Roman" panose="02020603050405020304" pitchFamily="18" charset="0"/>
              <a:cs typeface="Times New Roman" panose="02020603050405020304" pitchFamily="18" charset="0"/>
            </a:endParaRPr>
          </a:p>
          <a:p>
            <a:pPr algn="just"/>
            <a:endParaRPr lang="en-US" sz="2000" b="1" dirty="0" smtClean="0">
              <a:latin typeface="Times New Roman" panose="02020603050405020304" pitchFamily="18" charset="0"/>
              <a:cs typeface="Times New Roman" panose="02020603050405020304" pitchFamily="18" charset="0"/>
            </a:endParaRPr>
          </a:p>
          <a:p>
            <a:pPr algn="just"/>
            <a:endParaRPr lang="en-US" sz="2000" b="1" dirty="0">
              <a:solidFill>
                <a:srgbClr val="FF0000"/>
              </a:solidFill>
              <a:latin typeface="Times New Roman" panose="02020603050405020304" pitchFamily="18" charset="0"/>
              <a:cs typeface="Times New Roman" panose="02020603050405020304" pitchFamily="18" charset="0"/>
            </a:endParaRPr>
          </a:p>
          <a:p>
            <a:endParaRPr lang="en-US" sz="20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AE8C72DF-ED27-4E68-B419-DCAA6CDF6218}"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noProof="0" dirty="0" smtClean="0"/>
              <a:t>Negative result and It’s Interpretation</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9492900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r>
              <a:rPr lang="en-US" sz="2800" dirty="0" smtClean="0"/>
              <a:t>Michelson and Morley experiment was designed to measure</a:t>
            </a:r>
          </a:p>
          <a:p>
            <a:pPr marL="514350" lvl="0" indent="-514350">
              <a:buFont typeface="+mj-lt"/>
              <a:buAutoNum type="alphaLcParenR"/>
            </a:pPr>
            <a:r>
              <a:rPr lang="en-US" sz="2800" dirty="0" smtClean="0"/>
              <a:t>The relativistic mass of an electron</a:t>
            </a:r>
          </a:p>
          <a:p>
            <a:pPr marL="514350" lvl="0" indent="-514350">
              <a:buFont typeface="+mj-lt"/>
              <a:buAutoNum type="alphaLcParenR"/>
            </a:pPr>
            <a:r>
              <a:rPr lang="en-US" sz="2800" dirty="0" smtClean="0"/>
              <a:t>The relativistic energy of electron</a:t>
            </a:r>
          </a:p>
          <a:p>
            <a:pPr marL="514350" lvl="0" indent="-514350">
              <a:buFont typeface="+mj-lt"/>
              <a:buAutoNum type="alphaLcParenR"/>
            </a:pPr>
            <a:r>
              <a:rPr lang="en-US" sz="2800" dirty="0" smtClean="0"/>
              <a:t>The velocity of earth relative to ether</a:t>
            </a:r>
          </a:p>
          <a:p>
            <a:pPr marL="514350" lvl="0" indent="-514350">
              <a:buFont typeface="+mj-lt"/>
              <a:buAutoNum type="alphaLcParenR"/>
            </a:pPr>
            <a:r>
              <a:rPr lang="en-US" sz="2800" dirty="0" smtClean="0"/>
              <a:t>The acceleration of gravity on earth surface</a:t>
            </a:r>
          </a:p>
          <a:p>
            <a:pPr marL="0" indent="0">
              <a:buNone/>
            </a:pPr>
            <a:endParaRPr lang="en-US" sz="2600" b="1" dirty="0"/>
          </a:p>
        </p:txBody>
      </p:sp>
      <p:sp>
        <p:nvSpPr>
          <p:cNvPr id="4" name="Date Placeholder 3"/>
          <p:cNvSpPr>
            <a:spLocks noGrp="1"/>
          </p:cNvSpPr>
          <p:nvPr>
            <p:ph type="dt" sz="half" idx="10"/>
          </p:nvPr>
        </p:nvSpPr>
        <p:spPr/>
        <p:txBody>
          <a:bodyPr/>
          <a:lstStyle/>
          <a:p>
            <a:fld id="{5BDD9888-E1A0-4663-BCC8-732B31DD7B1E}"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t>Daily Quiz</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7988116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lvl="0"/>
            <a:r>
              <a:rPr lang="en-US" sz="2600" b="1" dirty="0">
                <a:latin typeface="Times New Roman" pitchFamily="18" charset="0"/>
                <a:cs typeface="Times New Roman" pitchFamily="18" charset="0"/>
              </a:rPr>
              <a:t>Whose experimental work proved that the velocity of light is universal and natural constant?             </a:t>
            </a:r>
          </a:p>
          <a:p>
            <a:pPr marL="907542" lvl="1" indent="-514350">
              <a:buAutoNum type="alphaLcParenBoth"/>
            </a:pPr>
            <a:r>
              <a:rPr lang="en-US" sz="2600" b="1" dirty="0">
                <a:latin typeface="Times New Roman" pitchFamily="18" charset="0"/>
                <a:cs typeface="Times New Roman" pitchFamily="18" charset="0"/>
              </a:rPr>
              <a:t>Lorentz       </a:t>
            </a:r>
          </a:p>
          <a:p>
            <a:pPr marL="907542" lvl="1" indent="-514350">
              <a:buAutoNum type="alphaLcParenBoth"/>
            </a:pPr>
            <a:r>
              <a:rPr lang="en-US" sz="2600" b="1" dirty="0">
                <a:latin typeface="Times New Roman" pitchFamily="18" charset="0"/>
                <a:cs typeface="Times New Roman" pitchFamily="18" charset="0"/>
              </a:rPr>
              <a:t>Michelson and Morley</a:t>
            </a:r>
          </a:p>
          <a:p>
            <a:pPr marL="907542" lvl="1" indent="-514350">
              <a:buAutoNum type="alphaLcParenBoth"/>
            </a:pPr>
            <a:r>
              <a:rPr lang="en-US" sz="2600" b="1" dirty="0">
                <a:latin typeface="Times New Roman" pitchFamily="18" charset="0"/>
                <a:cs typeface="Times New Roman" pitchFamily="18" charset="0"/>
              </a:rPr>
              <a:t>Einstein            </a:t>
            </a:r>
          </a:p>
          <a:p>
            <a:pPr marL="907542" lvl="1" indent="-514350">
              <a:buAutoNum type="alphaLcParenBoth"/>
            </a:pPr>
            <a:r>
              <a:rPr lang="en-US" sz="2600" b="1" dirty="0">
                <a:latin typeface="Times New Roman" pitchFamily="18" charset="0"/>
                <a:cs typeface="Times New Roman" pitchFamily="18" charset="0"/>
              </a:rPr>
              <a:t>Maxwell</a:t>
            </a:r>
          </a:p>
          <a:p>
            <a:pPr marL="0" indent="0">
              <a:buNone/>
            </a:pPr>
            <a:endParaRPr lang="en-US" sz="2600" b="1" dirty="0"/>
          </a:p>
        </p:txBody>
      </p:sp>
      <p:sp>
        <p:nvSpPr>
          <p:cNvPr id="4" name="Date Placeholder 3"/>
          <p:cNvSpPr>
            <a:spLocks noGrp="1"/>
          </p:cNvSpPr>
          <p:nvPr>
            <p:ph type="dt" sz="half" idx="10"/>
          </p:nvPr>
        </p:nvSpPr>
        <p:spPr/>
        <p:txBody>
          <a:bodyPr/>
          <a:lstStyle/>
          <a:p>
            <a:fld id="{8739964D-1F72-4BAD-9322-F678BD36A272}"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t>MCQ</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7988116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85000" lnSpcReduction="10000"/>
          </a:bodyPr>
          <a:lstStyle/>
          <a:p>
            <a:pPr algn="just"/>
            <a:r>
              <a:rPr lang="en-US" sz="2800" b="1" dirty="0"/>
              <a:t>What was the main objective and out come of Michelson –Morley Experiment?  Describe the Experiment . How is the negative result of the experiment interpreted? </a:t>
            </a:r>
          </a:p>
          <a:p>
            <a:pPr algn="just">
              <a:buNone/>
            </a:pPr>
            <a:r>
              <a:rPr lang="en-US" sz="2800" b="1" dirty="0"/>
              <a:t>	                                  [2003, 2006, 2007, 2009, 2010,2013, 2017]</a:t>
            </a:r>
          </a:p>
          <a:p>
            <a:pPr algn="just">
              <a:buNone/>
            </a:pPr>
            <a:endParaRPr lang="en-US" sz="2800" b="1" dirty="0"/>
          </a:p>
          <a:p>
            <a:pPr algn="just"/>
            <a:r>
              <a:rPr lang="en-US" sz="2800" b="1" dirty="0"/>
              <a:t>Discuss briefly Michelson-Morley experiment and mention its outcome. 				 </a:t>
            </a:r>
            <a:r>
              <a:rPr lang="en-US" sz="2800" b="1" dirty="0" smtClean="0"/>
              <a:t>[</a:t>
            </a:r>
            <a:r>
              <a:rPr lang="en-US" sz="2800" b="1" dirty="0"/>
              <a:t>2003, 2010, 2017]</a:t>
            </a:r>
          </a:p>
          <a:p>
            <a:pPr algn="just">
              <a:buNone/>
            </a:pPr>
            <a:endParaRPr lang="en-US" sz="2800" b="1" dirty="0"/>
          </a:p>
          <a:p>
            <a:pPr algn="just"/>
            <a:r>
              <a:rPr lang="en-US" sz="2800" b="1" dirty="0"/>
              <a:t>How is the negative result of Michelson-Morley experiment interpreted? State the fundamental postulates of special theory of relativity. 			[2005, 2008, 2011]			</a:t>
            </a:r>
          </a:p>
          <a:p>
            <a:pPr algn="just"/>
            <a:endParaRPr lang="en-US" sz="2600" b="1" dirty="0"/>
          </a:p>
        </p:txBody>
      </p:sp>
      <p:sp>
        <p:nvSpPr>
          <p:cNvPr id="4" name="Date Placeholder 3"/>
          <p:cNvSpPr>
            <a:spLocks noGrp="1"/>
          </p:cNvSpPr>
          <p:nvPr>
            <p:ph type="dt" sz="half" idx="10"/>
          </p:nvPr>
        </p:nvSpPr>
        <p:spPr/>
        <p:txBody>
          <a:bodyPr/>
          <a:lstStyle/>
          <a:p>
            <a:fld id="{ADFCF212-55A8-4621-9292-D369292C1B0E}"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t>Old Papers Questions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2344315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600" b="1" dirty="0" smtClean="0"/>
              <a:t>Define inertial and non-inertial frames of reference.</a:t>
            </a:r>
          </a:p>
          <a:p>
            <a:r>
              <a:rPr lang="en-US" sz="2600" b="1" dirty="0" smtClean="0"/>
              <a:t>What was the objective of Michelson-Morley experiment?</a:t>
            </a:r>
          </a:p>
          <a:p>
            <a:r>
              <a:rPr lang="en-US" sz="2600" b="1" dirty="0" smtClean="0"/>
              <a:t>What was the negative result of Michelson-Morley experiment?</a:t>
            </a:r>
          </a:p>
          <a:p>
            <a:r>
              <a:rPr lang="en-US" sz="2600" b="1" dirty="0" smtClean="0"/>
              <a:t>How the negative result of the Michelson-Morley experiment was interpreted?</a:t>
            </a:r>
          </a:p>
          <a:p>
            <a:r>
              <a:rPr lang="en-US" sz="2600" b="1" dirty="0" smtClean="0"/>
              <a:t>What was the significance of Michelson-Morley experiment.</a:t>
            </a:r>
            <a:endParaRPr lang="en-US" sz="2600" b="1" dirty="0"/>
          </a:p>
        </p:txBody>
      </p:sp>
      <p:sp>
        <p:nvSpPr>
          <p:cNvPr id="4" name="Date Placeholder 3"/>
          <p:cNvSpPr>
            <a:spLocks noGrp="1"/>
          </p:cNvSpPr>
          <p:nvPr>
            <p:ph type="dt" sz="half" idx="10"/>
          </p:nvPr>
        </p:nvSpPr>
        <p:spPr/>
        <p:txBody>
          <a:bodyPr/>
          <a:lstStyle/>
          <a:p>
            <a:fld id="{213B5308-7771-4246-9A6A-5535C8F8C6C9}"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200" b="0"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4184718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- 5</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34338CB7-AFF6-4D5E-914C-642CAD5EC48E}"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49</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1064375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 xmlns:p14="http://schemas.microsoft.com/office/powerpoint/2010/main" val="3835399032"/>
              </p:ext>
            </p:extLst>
          </p:nvPr>
        </p:nvGraphicFramePr>
        <p:xfrm>
          <a:off x="152406" y="1447800"/>
          <a:ext cx="8991593" cy="3809998"/>
        </p:xfrm>
        <a:graphic>
          <a:graphicData uri="http://schemas.openxmlformats.org/drawingml/2006/table">
            <a:tbl>
              <a:tblPr>
                <a:tableStyleId>{5C22544A-7EE6-4342-B048-85BDC9FD1C3A}</a:tableStyleId>
              </a:tblPr>
              <a:tblGrid>
                <a:gridCol w="691661"/>
                <a:gridCol w="691661"/>
                <a:gridCol w="691661"/>
                <a:gridCol w="691661"/>
                <a:gridCol w="691661"/>
                <a:gridCol w="691661"/>
                <a:gridCol w="691661"/>
                <a:gridCol w="691661"/>
                <a:gridCol w="691661"/>
                <a:gridCol w="691661"/>
                <a:gridCol w="691661"/>
                <a:gridCol w="691661"/>
                <a:gridCol w="691661"/>
              </a:tblGrid>
              <a:tr h="722415">
                <a:tc>
                  <a:txBody>
                    <a:bodyPr/>
                    <a:lstStyle/>
                    <a:p>
                      <a:pPr algn="ctr" fontAlgn="ctr"/>
                      <a:r>
                        <a:rPr lang="en-US" sz="1800" u="none" strike="noStrike" dirty="0">
                          <a:effectLst/>
                        </a:rPr>
                        <a:t>CO</a:t>
                      </a:r>
                      <a:endParaRPr lang="en-US" sz="18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PO-1</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PO-2</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PO-3</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PO-4</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PO-5</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PO-6</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PO-7</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PO-8</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PO-9</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PO-10</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PO-11</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PO-12</a:t>
                      </a:r>
                      <a:endParaRPr lang="en-US" sz="1800" b="1" i="0" u="none" strike="noStrike">
                        <a:solidFill>
                          <a:srgbClr val="000000"/>
                        </a:solidFill>
                        <a:effectLst/>
                        <a:latin typeface="Calibri" panose="020F0502020204030204" pitchFamily="34" charset="0"/>
                      </a:endParaRPr>
                    </a:p>
                  </a:txBody>
                  <a:tcPr marL="5935" marR="5935" marT="5935" marB="0" anchor="ctr"/>
                </a:tc>
              </a:tr>
              <a:tr h="692727">
                <a:tc>
                  <a:txBody>
                    <a:bodyPr/>
                    <a:lstStyle/>
                    <a:p>
                      <a:pPr algn="ctr" fontAlgn="ctr"/>
                      <a:r>
                        <a:rPr lang="en-US" sz="1800" u="none" strike="noStrike" dirty="0">
                          <a:solidFill>
                            <a:srgbClr val="C00000"/>
                          </a:solidFill>
                          <a:effectLst/>
                        </a:rPr>
                        <a:t>CO1</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solidFill>
                            <a:srgbClr val="C00000"/>
                          </a:solidFill>
                          <a:effectLst/>
                        </a:rPr>
                        <a:t>3</a:t>
                      </a:r>
                      <a:endParaRPr lang="en-US" sz="1800" b="0" i="0" u="none" strike="noStrike">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2</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1</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2</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2</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2</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a:t>
                      </a:r>
                      <a:endParaRPr lang="en-US" sz="1800" b="0" i="0" u="none" strike="noStrike" dirty="0">
                        <a:solidFill>
                          <a:srgbClr val="C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solidFill>
                            <a:srgbClr val="C00000"/>
                          </a:solidFill>
                          <a:effectLst/>
                        </a:rPr>
                        <a:t>2</a:t>
                      </a:r>
                      <a:endParaRPr lang="en-US" sz="1800" b="0" i="0" u="none" strike="noStrike" dirty="0">
                        <a:solidFill>
                          <a:srgbClr val="C00000"/>
                        </a:solidFill>
                        <a:effectLst/>
                        <a:latin typeface="Calibri" panose="020F0502020204030204" pitchFamily="34" charset="0"/>
                      </a:endParaRPr>
                    </a:p>
                  </a:txBody>
                  <a:tcPr marL="5935" marR="5935" marT="5935" marB="0" anchor="ctr"/>
                </a:tc>
              </a:tr>
              <a:tr h="692727">
                <a:tc>
                  <a:txBody>
                    <a:bodyPr/>
                    <a:lstStyle/>
                    <a:p>
                      <a:pPr algn="ctr" fontAlgn="ctr"/>
                      <a:r>
                        <a:rPr lang="en-US" sz="1800" u="none" strike="noStrike">
                          <a:effectLst/>
                        </a:rPr>
                        <a:t>CO2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r>
              <a:tr h="692727">
                <a:tc>
                  <a:txBody>
                    <a:bodyPr/>
                    <a:lstStyle/>
                    <a:p>
                      <a:pPr algn="ctr" fontAlgn="ctr"/>
                      <a:r>
                        <a:rPr lang="en-US" sz="1800" u="none" strike="noStrike">
                          <a:effectLst/>
                        </a:rPr>
                        <a:t>CO3</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r>
              <a:tr h="692727">
                <a:tc>
                  <a:txBody>
                    <a:bodyPr/>
                    <a:lstStyle/>
                    <a:p>
                      <a:pPr algn="ctr" fontAlgn="ctr"/>
                      <a:r>
                        <a:rPr lang="en-US" sz="1800" u="none" strike="noStrike">
                          <a:effectLst/>
                        </a:rPr>
                        <a:t>CO4</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5935" marR="5935" marT="5935" marB="0" anchor="ctr"/>
                </a:tc>
              </a:tr>
              <a:tr h="316675">
                <a:tc>
                  <a:txBody>
                    <a:bodyPr/>
                    <a:lstStyle/>
                    <a:p>
                      <a:pPr algn="ctr" fontAlgn="ctr"/>
                      <a:r>
                        <a:rPr lang="en-US" sz="1800" u="none" strike="noStrike">
                          <a:effectLst/>
                        </a:rPr>
                        <a:t>Mean</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3.0</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2.25</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1.3</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1.8</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effectLst/>
                        </a:rPr>
                        <a:t>2.3</a:t>
                      </a:r>
                      <a:endParaRPr lang="en-US" sz="1800" b="1" i="0" u="none" strike="noStrike" dirty="0">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2.0</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a:effectLst/>
                        </a:rPr>
                        <a:t>-</a:t>
                      </a:r>
                      <a:endParaRPr lang="en-US" sz="1800" b="1" i="0" u="none" strike="noStrike">
                        <a:solidFill>
                          <a:srgbClr val="000000"/>
                        </a:solidFill>
                        <a:effectLst/>
                        <a:latin typeface="Calibri" panose="020F0502020204030204" pitchFamily="34" charset="0"/>
                      </a:endParaRPr>
                    </a:p>
                  </a:txBody>
                  <a:tcPr marL="5935" marR="5935" marT="5935" marB="0" anchor="ctr"/>
                </a:tc>
                <a:tc>
                  <a:txBody>
                    <a:bodyPr/>
                    <a:lstStyle/>
                    <a:p>
                      <a:pPr algn="ctr" fontAlgn="ctr"/>
                      <a:r>
                        <a:rPr lang="en-US" sz="1800" u="none" strike="noStrike" dirty="0">
                          <a:effectLst/>
                        </a:rPr>
                        <a:t>2.0</a:t>
                      </a:r>
                      <a:endParaRPr lang="en-US" sz="1800" b="1" i="0" u="none" strike="noStrike" dirty="0">
                        <a:solidFill>
                          <a:srgbClr val="000000"/>
                        </a:solidFill>
                        <a:effectLst/>
                        <a:latin typeface="Calibri" panose="020F0502020204030204" pitchFamily="34" charset="0"/>
                      </a:endParaRPr>
                    </a:p>
                  </a:txBody>
                  <a:tcPr marL="5935" marR="5935" marT="5935" marB="0" anchor="ctr"/>
                </a:tc>
              </a:tr>
            </a:tbl>
          </a:graphicData>
        </a:graphic>
      </p:graphicFrame>
      <p:sp>
        <p:nvSpPr>
          <p:cNvPr id="4" name="Date Placeholder 3"/>
          <p:cNvSpPr>
            <a:spLocks noGrp="1"/>
          </p:cNvSpPr>
          <p:nvPr>
            <p:ph type="dt" sz="half" idx="10"/>
          </p:nvPr>
        </p:nvSpPr>
        <p:spPr/>
        <p:txBody>
          <a:bodyPr/>
          <a:lstStyle/>
          <a:p>
            <a:fld id="{A42FB706-CEA9-485D-A2B2-0F065E68B5B9}"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CO-PO and PSO Mapping</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a:t>
            </a:r>
            <a:r>
              <a:rPr lang="en-US" sz="2400" dirty="0" smtClean="0"/>
              <a:t>Lorentz transformations.</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236E936A-1042-4632-8FBE-DF49FE4CDA3A}"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9361251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to apply the Lorentz transformations.</a:t>
            </a:r>
          </a:p>
        </p:txBody>
      </p:sp>
      <p:sp>
        <p:nvSpPr>
          <p:cNvPr id="4" name="Date Placeholder 3"/>
          <p:cNvSpPr>
            <a:spLocks noGrp="1"/>
          </p:cNvSpPr>
          <p:nvPr>
            <p:ph type="dt" sz="half" idx="10"/>
          </p:nvPr>
        </p:nvSpPr>
        <p:spPr/>
        <p:txBody>
          <a:bodyPr/>
          <a:lstStyle/>
          <a:p>
            <a:fld id="{419BCE06-00C6-4E0A-AC74-4D44643AE933}"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895970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0564"/>
            <a:ext cx="8458200" cy="5005786"/>
          </a:xfrm>
        </p:spPr>
        <p:txBody>
          <a:bodyPr>
            <a:normAutofit/>
          </a:bodyPr>
          <a:lstStyle/>
          <a:p>
            <a:pPr algn="just"/>
            <a:r>
              <a:rPr lang="en-US" sz="2400" b="1" dirty="0">
                <a:solidFill>
                  <a:srgbClr val="FF0000"/>
                </a:solidFill>
                <a:latin typeface="Times New Roman" panose="02020603050405020304" pitchFamily="18" charset="0"/>
                <a:cs typeface="Times New Roman" panose="02020603050405020304" pitchFamily="18" charset="0"/>
              </a:rPr>
              <a:t>Fringe shift in Michelson-Morley experiment</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solidFill>
                  <a:srgbClr val="7030A0"/>
                </a:solidFill>
                <a:latin typeface="Times New Roman" panose="02020603050405020304" pitchFamily="18" charset="0"/>
                <a:cs typeface="Times New Roman" panose="02020603050405020304" pitchFamily="18" charset="0"/>
              </a:rPr>
              <a:t>Negative result of Michelson-Morley Exp.</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solidFill>
                  <a:schemeClr val="accent3">
                    <a:lumMod val="50000"/>
                  </a:schemeClr>
                </a:solidFill>
                <a:latin typeface="Times New Roman" panose="02020603050405020304" pitchFamily="18" charset="0"/>
                <a:cs typeface="Times New Roman" panose="02020603050405020304" pitchFamily="18" charset="0"/>
              </a:rPr>
              <a:t>Interpretation of the negative result</a:t>
            </a:r>
          </a:p>
          <a:p>
            <a:endParaRPr lang="en-US" sz="22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B61E5CF5-30A1-4FE3-85D8-2606D1FEB25C}"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Recap</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4075343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161" y="1524000"/>
            <a:ext cx="8458200" cy="1468836"/>
          </a:xfrm>
        </p:spPr>
        <p:txBody>
          <a:bodyPr>
            <a:noAutofit/>
          </a:bodyPr>
          <a:lstStyle/>
          <a:p>
            <a:r>
              <a:rPr lang="en-US" sz="2400" b="1" dirty="0" smtClean="0">
                <a:solidFill>
                  <a:srgbClr val="0070C0"/>
                </a:solidFill>
                <a:latin typeface="Arial" panose="020B0604020202020204" pitchFamily="34" charset="0"/>
                <a:cs typeface="Arial" panose="020B0604020202020204" pitchFamily="34" charset="0"/>
              </a:rPr>
              <a:t>Einstein’s Postulates of Special Theory of Relativity</a:t>
            </a:r>
          </a:p>
          <a:p>
            <a:endParaRPr lang="en-US" sz="2400" b="1" dirty="0">
              <a:latin typeface="Arial" panose="020B0604020202020204" pitchFamily="34" charset="0"/>
              <a:cs typeface="Arial" panose="020B0604020202020204" pitchFamily="34" charset="0"/>
            </a:endParaRPr>
          </a:p>
          <a:p>
            <a:r>
              <a:rPr lang="en-US" sz="2400" b="1" dirty="0" smtClean="0">
                <a:solidFill>
                  <a:schemeClr val="accent3">
                    <a:lumMod val="50000"/>
                  </a:schemeClr>
                </a:solidFill>
                <a:latin typeface="Arial" panose="020B0604020202020204" pitchFamily="34" charset="0"/>
                <a:cs typeface="Arial" panose="020B0604020202020204" pitchFamily="34" charset="0"/>
              </a:rPr>
              <a:t>Lorentz’s Transformation Equations</a:t>
            </a:r>
            <a:endParaRPr lang="en-US" sz="2400" b="1" dirty="0">
              <a:solidFill>
                <a:schemeClr val="accent3">
                  <a:lumMod val="50000"/>
                </a:schemeClr>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C0DF553B-5D11-4A8F-9118-310B9266DE75}"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Today’s Lecture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2740843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0564"/>
            <a:ext cx="8458200" cy="5005786"/>
          </a:xfrm>
        </p:spPr>
        <p:txBody>
          <a:bodyPr>
            <a:normAutofit/>
          </a:bodyPr>
          <a:lstStyle/>
          <a:p>
            <a:r>
              <a:rPr lang="en-US" sz="2400" b="1" dirty="0">
                <a:latin typeface="Arial" panose="020B0604020202020204" pitchFamily="34" charset="0"/>
                <a:cs typeface="Arial" panose="020B0604020202020204" pitchFamily="34" charset="0"/>
              </a:rPr>
              <a:t> </a:t>
            </a:r>
            <a:r>
              <a:rPr lang="en-US" sz="2400" b="1" dirty="0" smtClean="0">
                <a:solidFill>
                  <a:schemeClr val="accent6">
                    <a:lumMod val="50000"/>
                  </a:schemeClr>
                </a:solidFill>
                <a:latin typeface="Arial" panose="020B0604020202020204" pitchFamily="34" charset="0"/>
                <a:cs typeface="Arial" panose="020B0604020202020204" pitchFamily="34" charset="0"/>
              </a:rPr>
              <a:t>There </a:t>
            </a:r>
            <a:r>
              <a:rPr lang="en-US" sz="2400" b="1" dirty="0">
                <a:solidFill>
                  <a:schemeClr val="accent6">
                    <a:lumMod val="50000"/>
                  </a:schemeClr>
                </a:solidFill>
                <a:latin typeface="Arial" panose="020B0604020202020204" pitchFamily="34" charset="0"/>
                <a:cs typeface="Arial" panose="020B0604020202020204" pitchFamily="34" charset="0"/>
              </a:rPr>
              <a:t>are two postulates of special theory of </a:t>
            </a:r>
            <a:r>
              <a:rPr lang="en-US" sz="2400" b="1" dirty="0" smtClean="0">
                <a:solidFill>
                  <a:schemeClr val="accent6">
                    <a:lumMod val="50000"/>
                  </a:schemeClr>
                </a:solidFill>
                <a:latin typeface="Arial" panose="020B0604020202020204" pitchFamily="34" charset="0"/>
                <a:cs typeface="Arial" panose="020B0604020202020204" pitchFamily="34" charset="0"/>
              </a:rPr>
              <a:t>relativity</a:t>
            </a:r>
          </a:p>
          <a:p>
            <a:endParaRPr lang="en-US" sz="2400" b="1" dirty="0" smtClean="0">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Postulate 1</a:t>
            </a:r>
            <a:r>
              <a:rPr lang="en-US" sz="2400" b="1" dirty="0">
                <a:latin typeface="Times New Roman" panose="02020603050405020304" pitchFamily="18" charset="0"/>
                <a:cs typeface="Times New Roman" panose="02020603050405020304" pitchFamily="18" charset="0"/>
              </a:rPr>
              <a:t> :</a:t>
            </a:r>
          </a:p>
          <a:p>
            <a:pPr marL="1035050" indent="-3175" algn="just">
              <a:buNone/>
            </a:pPr>
            <a:r>
              <a:rPr lang="en-US" sz="2200" b="1" dirty="0">
                <a:solidFill>
                  <a:schemeClr val="accent5">
                    <a:lumMod val="50000"/>
                  </a:schemeClr>
                </a:solidFill>
                <a:latin typeface="Times New Roman" panose="02020603050405020304" pitchFamily="18" charset="0"/>
                <a:cs typeface="Times New Roman" panose="02020603050405020304" pitchFamily="18" charset="0"/>
              </a:rPr>
              <a:t>The fundamental laws of physics have same form in all inertial   frames of reference</a:t>
            </a:r>
            <a:r>
              <a:rPr lang="en-US" sz="2200" b="1" dirty="0" smtClean="0">
                <a:solidFill>
                  <a:schemeClr val="accent5">
                    <a:lumMod val="50000"/>
                  </a:schemeClr>
                </a:solidFill>
                <a:latin typeface="Times New Roman" panose="02020603050405020304" pitchFamily="18" charset="0"/>
                <a:cs typeface="Times New Roman" panose="02020603050405020304" pitchFamily="18" charset="0"/>
              </a:rPr>
              <a:t>.</a:t>
            </a:r>
          </a:p>
          <a:p>
            <a:pPr marL="1035050" indent="-3175" algn="just">
              <a:buNone/>
            </a:pPr>
            <a:endParaRPr lang="en-US" sz="2400" b="1" dirty="0">
              <a:solidFill>
                <a:schemeClr val="accent5">
                  <a:lumMod val="50000"/>
                </a:schemeClr>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Postulate 2</a:t>
            </a: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marL="1035050" indent="-3175" algn="just">
              <a:buNone/>
            </a:pPr>
            <a:r>
              <a:rPr lang="en-US" sz="2200" b="1" dirty="0" smtClean="0">
                <a:solidFill>
                  <a:schemeClr val="accent5">
                    <a:lumMod val="50000"/>
                  </a:schemeClr>
                </a:solidFill>
                <a:latin typeface="Times New Roman" panose="02020603050405020304" pitchFamily="18" charset="0"/>
                <a:cs typeface="Times New Roman" panose="02020603050405020304" pitchFamily="18" charset="0"/>
              </a:rPr>
              <a:t>The </a:t>
            </a:r>
            <a:r>
              <a:rPr lang="en-US" sz="2200" b="1" dirty="0">
                <a:solidFill>
                  <a:schemeClr val="accent5">
                    <a:lumMod val="50000"/>
                  </a:schemeClr>
                </a:solidFill>
                <a:latin typeface="Times New Roman" panose="02020603050405020304" pitchFamily="18" charset="0"/>
                <a:cs typeface="Times New Roman" panose="02020603050405020304" pitchFamily="18" charset="0"/>
              </a:rPr>
              <a:t>velocity of light in vacuum is independent of the relative motion of source and the observer and is constant , c, in all directions.</a:t>
            </a:r>
          </a:p>
          <a:p>
            <a:endParaRPr lang="en-US" sz="22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6DC8B47E-473B-47AE-A8C4-00561FBBA699}"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a:t>Einstein’s postulates </a:t>
            </a:r>
            <a:r>
              <a:rPr lang="en-US" sz="3200" dirty="0" smtClean="0"/>
              <a:t>of S T R</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092765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just"/>
            <a:r>
              <a:rPr lang="en-US" sz="2200" b="1" dirty="0" smtClean="0">
                <a:latin typeface="Times New Roman" panose="02020603050405020304" pitchFamily="18" charset="0"/>
                <a:cs typeface="Times New Roman" panose="02020603050405020304" pitchFamily="18" charset="0"/>
              </a:rPr>
              <a:t>Galilean Transformations are not suitable under the new concept of special theory of relativity, </a:t>
            </a:r>
            <a:r>
              <a:rPr lang="en-US" sz="2200" b="1" dirty="0">
                <a:latin typeface="Times New Roman" panose="02020603050405020304" pitchFamily="18" charset="0"/>
                <a:cs typeface="Times New Roman" panose="02020603050405020304" pitchFamily="18" charset="0"/>
              </a:rPr>
              <a:t>where the speed of the object or observer is comparable with the </a:t>
            </a:r>
            <a:r>
              <a:rPr lang="en-US" sz="2200" b="1" dirty="0" smtClean="0">
                <a:latin typeface="Times New Roman" panose="02020603050405020304" pitchFamily="18" charset="0"/>
                <a:cs typeface="Times New Roman" panose="02020603050405020304" pitchFamily="18" charset="0"/>
              </a:rPr>
              <a:t>speed </a:t>
            </a:r>
            <a:r>
              <a:rPr lang="en-US" sz="2200" b="1" dirty="0">
                <a:latin typeface="Times New Roman" panose="02020603050405020304" pitchFamily="18" charset="0"/>
                <a:cs typeface="Times New Roman" panose="02020603050405020304" pitchFamily="18" charset="0"/>
              </a:rPr>
              <a:t>of light</a:t>
            </a:r>
            <a:r>
              <a:rPr lang="en-US" sz="2200" b="1" dirty="0" smtClean="0">
                <a:latin typeface="Times New Roman" panose="02020603050405020304" pitchFamily="18" charset="0"/>
                <a:cs typeface="Times New Roman" panose="02020603050405020304" pitchFamily="18" charset="0"/>
              </a:rPr>
              <a:t>.</a:t>
            </a:r>
          </a:p>
          <a:p>
            <a:pPr marL="0" indent="0" algn="just">
              <a:buNone/>
            </a:pPr>
            <a:endParaRPr lang="en-US" sz="2200" b="1" dirty="0" smtClean="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Lorentz developed  new transformations based on Einstein’s </a:t>
            </a:r>
            <a:r>
              <a:rPr lang="en-US" sz="2200" b="1" dirty="0" smtClean="0">
                <a:latin typeface="Times New Roman" panose="02020603050405020304" pitchFamily="18" charset="0"/>
                <a:cs typeface="Times New Roman" panose="02020603050405020304" pitchFamily="18" charset="0"/>
              </a:rPr>
              <a:t>postulates </a:t>
            </a:r>
            <a:r>
              <a:rPr lang="en-US" sz="2200" b="1" dirty="0">
                <a:latin typeface="Times New Roman" panose="02020603050405020304" pitchFamily="18" charset="0"/>
                <a:cs typeface="Times New Roman" panose="02020603050405020304" pitchFamily="18" charset="0"/>
              </a:rPr>
              <a:t>of special theory of relativity.</a:t>
            </a:r>
          </a:p>
          <a:p>
            <a:pPr algn="just"/>
            <a:endParaRPr lang="en-US" dirty="0"/>
          </a:p>
        </p:txBody>
      </p:sp>
      <p:sp>
        <p:nvSpPr>
          <p:cNvPr id="4" name="Date Placeholder 3"/>
          <p:cNvSpPr>
            <a:spLocks noGrp="1"/>
          </p:cNvSpPr>
          <p:nvPr>
            <p:ph type="dt" sz="half" idx="10"/>
          </p:nvPr>
        </p:nvSpPr>
        <p:spPr/>
        <p:txBody>
          <a:bodyPr/>
          <a:lstStyle/>
          <a:p>
            <a:fld id="{A7E3E8D5-2739-4A61-8FEF-E0B9EB93EB75}"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Lorentz transformation equations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pSp>
        <p:nvGrpSpPr>
          <p:cNvPr id="15" name="Group 46"/>
          <p:cNvGrpSpPr/>
          <p:nvPr/>
        </p:nvGrpSpPr>
        <p:grpSpPr>
          <a:xfrm>
            <a:off x="5000494" y="3336996"/>
            <a:ext cx="2848106" cy="2911404"/>
            <a:chOff x="3286116" y="579262"/>
            <a:chExt cx="4528100" cy="5041683"/>
          </a:xfrm>
        </p:grpSpPr>
        <p:grpSp>
          <p:nvGrpSpPr>
            <p:cNvPr id="16" name="Group 42"/>
            <p:cNvGrpSpPr/>
            <p:nvPr/>
          </p:nvGrpSpPr>
          <p:grpSpPr>
            <a:xfrm>
              <a:off x="3286116" y="579262"/>
              <a:ext cx="4528100" cy="5041683"/>
              <a:chOff x="3286116" y="579262"/>
              <a:chExt cx="4528100" cy="5041683"/>
            </a:xfrm>
          </p:grpSpPr>
          <p:sp>
            <p:nvSpPr>
              <p:cNvPr id="18" name="Oval 1045"/>
              <p:cNvSpPr>
                <a:spLocks noChangeArrowheads="1"/>
              </p:cNvSpPr>
              <p:nvPr/>
            </p:nvSpPr>
            <p:spPr bwMode="auto">
              <a:xfrm>
                <a:off x="5643570" y="2143116"/>
                <a:ext cx="152400" cy="152400"/>
              </a:xfrm>
              <a:prstGeom prst="ellipse">
                <a:avLst/>
              </a:prstGeom>
              <a:solidFill>
                <a:srgbClr val="FF3300"/>
              </a:solidFill>
              <a:ln w="9525">
                <a:solidFill>
                  <a:schemeClr val="tx1"/>
                </a:solidFill>
                <a:round/>
                <a:headEnd/>
                <a:tailEnd/>
              </a:ln>
            </p:spPr>
            <p:txBody>
              <a:bodyPr wrap="none" anchor="ctr"/>
              <a:lstStyle/>
              <a:p>
                <a:endParaRPr lang="en-US"/>
              </a:p>
            </p:txBody>
          </p:sp>
          <p:grpSp>
            <p:nvGrpSpPr>
              <p:cNvPr id="19" name="Group 18"/>
              <p:cNvGrpSpPr/>
              <p:nvPr/>
            </p:nvGrpSpPr>
            <p:grpSpPr>
              <a:xfrm>
                <a:off x="3286116" y="579262"/>
                <a:ext cx="4528100" cy="5041683"/>
                <a:chOff x="4857752" y="579262"/>
                <a:chExt cx="4528100" cy="5041683"/>
              </a:xfrm>
            </p:grpSpPr>
            <p:sp>
              <p:nvSpPr>
                <p:cNvPr id="20" name="Line 1034"/>
                <p:cNvSpPr>
                  <a:spLocks noChangeShapeType="1"/>
                </p:cNvSpPr>
                <p:nvPr/>
              </p:nvSpPr>
              <p:spPr bwMode="auto">
                <a:xfrm>
                  <a:off x="7358082" y="1428736"/>
                  <a:ext cx="990600" cy="0"/>
                </a:xfrm>
                <a:prstGeom prst="line">
                  <a:avLst/>
                </a:prstGeom>
                <a:noFill/>
                <a:ln w="38100">
                  <a:solidFill>
                    <a:schemeClr val="accent2"/>
                  </a:solidFill>
                  <a:round/>
                  <a:headEnd/>
                  <a:tailEnd type="triangle" w="med" len="med"/>
                </a:ln>
              </p:spPr>
              <p:txBody>
                <a:bodyPr/>
                <a:lstStyle/>
                <a:p>
                  <a:endParaRPr lang="en-US"/>
                </a:p>
              </p:txBody>
            </p:sp>
            <p:sp>
              <p:nvSpPr>
                <p:cNvPr id="21" name="Text Box 1041"/>
                <p:cNvSpPr txBox="1">
                  <a:spLocks noChangeArrowheads="1"/>
                </p:cNvSpPr>
                <p:nvPr/>
              </p:nvSpPr>
              <p:spPr bwMode="auto">
                <a:xfrm>
                  <a:off x="7572396" y="785794"/>
                  <a:ext cx="685800" cy="519112"/>
                </a:xfrm>
                <a:prstGeom prst="rect">
                  <a:avLst/>
                </a:prstGeom>
                <a:noFill/>
                <a:ln w="9525">
                  <a:noFill/>
                  <a:miter lim="800000"/>
                  <a:headEnd/>
                  <a:tailEnd/>
                </a:ln>
              </p:spPr>
              <p:txBody>
                <a:bodyPr>
                  <a:spAutoFit/>
                </a:bodyPr>
                <a:lstStyle/>
                <a:p>
                  <a:pPr>
                    <a:spcBef>
                      <a:spcPct val="50000"/>
                    </a:spcBef>
                  </a:pPr>
                  <a:r>
                    <a:rPr lang="en-US" sz="2800" b="1" i="1" dirty="0">
                      <a:solidFill>
                        <a:schemeClr val="accent2"/>
                      </a:solidFill>
                    </a:rPr>
                    <a:t>v</a:t>
                  </a:r>
                </a:p>
              </p:txBody>
            </p:sp>
            <p:grpSp>
              <p:nvGrpSpPr>
                <p:cNvPr id="22" name="Group 40"/>
                <p:cNvGrpSpPr/>
                <p:nvPr/>
              </p:nvGrpSpPr>
              <p:grpSpPr>
                <a:xfrm>
                  <a:off x="4857752" y="579262"/>
                  <a:ext cx="4528100" cy="5041683"/>
                  <a:chOff x="4857752" y="579262"/>
                  <a:chExt cx="4528100" cy="5041683"/>
                </a:xfrm>
              </p:grpSpPr>
              <p:sp>
                <p:nvSpPr>
                  <p:cNvPr id="23" name="Line 1030"/>
                  <p:cNvSpPr>
                    <a:spLocks noChangeShapeType="1"/>
                  </p:cNvSpPr>
                  <p:nvPr/>
                </p:nvSpPr>
                <p:spPr bwMode="auto">
                  <a:xfrm>
                    <a:off x="6248400" y="3429000"/>
                    <a:ext cx="2895600" cy="0"/>
                  </a:xfrm>
                  <a:prstGeom prst="line">
                    <a:avLst/>
                  </a:prstGeom>
                  <a:noFill/>
                  <a:ln w="28575">
                    <a:solidFill>
                      <a:schemeClr val="accent2"/>
                    </a:solidFill>
                    <a:round/>
                    <a:headEnd/>
                    <a:tailEnd type="triangle" w="med" len="med"/>
                  </a:ln>
                </p:spPr>
                <p:txBody>
                  <a:bodyPr/>
                  <a:lstStyle/>
                  <a:p>
                    <a:endParaRPr lang="en-US"/>
                  </a:p>
                </p:txBody>
              </p:sp>
              <p:sp>
                <p:nvSpPr>
                  <p:cNvPr id="24" name="Line 1031"/>
                  <p:cNvSpPr>
                    <a:spLocks noChangeShapeType="1"/>
                  </p:cNvSpPr>
                  <p:nvPr/>
                </p:nvSpPr>
                <p:spPr bwMode="auto">
                  <a:xfrm flipH="1">
                    <a:off x="4857752" y="3429000"/>
                    <a:ext cx="1371600" cy="1295400"/>
                  </a:xfrm>
                  <a:prstGeom prst="line">
                    <a:avLst/>
                  </a:prstGeom>
                  <a:noFill/>
                  <a:ln w="28575">
                    <a:solidFill>
                      <a:schemeClr val="accent2"/>
                    </a:solidFill>
                    <a:round/>
                    <a:headEnd/>
                    <a:tailEnd type="triangle" w="med" len="med"/>
                  </a:ln>
                </p:spPr>
                <p:txBody>
                  <a:bodyPr/>
                  <a:lstStyle/>
                  <a:p>
                    <a:endParaRPr lang="en-US"/>
                  </a:p>
                </p:txBody>
              </p:sp>
              <p:sp>
                <p:nvSpPr>
                  <p:cNvPr id="25" name="Line 1032"/>
                  <p:cNvSpPr>
                    <a:spLocks noChangeShapeType="1"/>
                  </p:cNvSpPr>
                  <p:nvPr/>
                </p:nvSpPr>
                <p:spPr bwMode="auto">
                  <a:xfrm flipV="1">
                    <a:off x="6215074" y="1357298"/>
                    <a:ext cx="0" cy="2057400"/>
                  </a:xfrm>
                  <a:prstGeom prst="line">
                    <a:avLst/>
                  </a:prstGeom>
                  <a:noFill/>
                  <a:ln w="28575">
                    <a:solidFill>
                      <a:schemeClr val="accent2"/>
                    </a:solidFill>
                    <a:round/>
                    <a:headEnd/>
                    <a:tailEnd type="triangle" w="med" len="med"/>
                  </a:ln>
                </p:spPr>
                <p:txBody>
                  <a:bodyPr/>
                  <a:lstStyle/>
                  <a:p>
                    <a:endParaRPr lang="en-US"/>
                  </a:p>
                </p:txBody>
              </p:sp>
              <p:sp>
                <p:nvSpPr>
                  <p:cNvPr id="26" name="Text Box 1036"/>
                  <p:cNvSpPr txBox="1">
                    <a:spLocks noChangeArrowheads="1"/>
                  </p:cNvSpPr>
                  <p:nvPr/>
                </p:nvSpPr>
                <p:spPr bwMode="auto">
                  <a:xfrm>
                    <a:off x="8358215" y="3500437"/>
                    <a:ext cx="1027637" cy="906061"/>
                  </a:xfrm>
                  <a:prstGeom prst="rect">
                    <a:avLst/>
                  </a:prstGeom>
                  <a:noFill/>
                  <a:ln w="9525">
                    <a:noFill/>
                    <a:miter lim="800000"/>
                    <a:headEnd/>
                    <a:tailEnd/>
                  </a:ln>
                </p:spPr>
                <p:txBody>
                  <a:bodyPr wrap="square">
                    <a:spAutoFit/>
                  </a:bodyPr>
                  <a:lstStyle/>
                  <a:p>
                    <a:pPr>
                      <a:spcBef>
                        <a:spcPct val="50000"/>
                      </a:spcBef>
                    </a:pPr>
                    <a:r>
                      <a:rPr lang="en-US" sz="2800" b="1" i="1" dirty="0">
                        <a:solidFill>
                          <a:schemeClr val="accent2"/>
                        </a:solidFill>
                      </a:rPr>
                      <a:t>x</a:t>
                    </a:r>
                    <a:r>
                      <a:rPr lang="en-US" sz="2800" b="1" i="1" dirty="0">
                        <a:solidFill>
                          <a:schemeClr val="accent2"/>
                        </a:solidFill>
                        <a:cs typeface="Times New Roman" charset="0"/>
                      </a:rPr>
                      <a:t>´</a:t>
                    </a:r>
                    <a:endParaRPr lang="en-US" sz="2800" b="1" i="1" dirty="0">
                      <a:solidFill>
                        <a:schemeClr val="accent2"/>
                      </a:solidFill>
                    </a:endParaRPr>
                  </a:p>
                </p:txBody>
              </p:sp>
              <p:sp>
                <p:nvSpPr>
                  <p:cNvPr id="27" name="Text Box 1037"/>
                  <p:cNvSpPr txBox="1">
                    <a:spLocks noChangeArrowheads="1"/>
                  </p:cNvSpPr>
                  <p:nvPr/>
                </p:nvSpPr>
                <p:spPr bwMode="auto">
                  <a:xfrm>
                    <a:off x="5897807" y="579262"/>
                    <a:ext cx="885751" cy="906061"/>
                  </a:xfrm>
                  <a:prstGeom prst="rect">
                    <a:avLst/>
                  </a:prstGeom>
                  <a:noFill/>
                  <a:ln w="9525">
                    <a:noFill/>
                    <a:miter lim="800000"/>
                    <a:headEnd/>
                    <a:tailEnd/>
                  </a:ln>
                </p:spPr>
                <p:txBody>
                  <a:bodyPr wrap="square">
                    <a:spAutoFit/>
                  </a:bodyPr>
                  <a:lstStyle/>
                  <a:p>
                    <a:pPr>
                      <a:spcBef>
                        <a:spcPct val="50000"/>
                      </a:spcBef>
                    </a:pPr>
                    <a:r>
                      <a:rPr lang="en-US" sz="2800" b="1" i="1" dirty="0" smtClean="0">
                        <a:solidFill>
                          <a:schemeClr val="accent2"/>
                        </a:solidFill>
                        <a:cs typeface="Times New Roman" charset="0"/>
                      </a:rPr>
                      <a:t>y</a:t>
                    </a:r>
                    <a:r>
                      <a:rPr lang="en-US" sz="2800" b="1" i="1" dirty="0">
                        <a:solidFill>
                          <a:schemeClr val="accent2"/>
                        </a:solidFill>
                        <a:cs typeface="Times New Roman" charset="0"/>
                      </a:rPr>
                      <a:t>´</a:t>
                    </a:r>
                    <a:endParaRPr lang="en-US" sz="2800" b="1" i="1" dirty="0">
                      <a:solidFill>
                        <a:schemeClr val="accent2"/>
                      </a:solidFill>
                    </a:endParaRPr>
                  </a:p>
                </p:txBody>
              </p:sp>
              <p:sp>
                <p:nvSpPr>
                  <p:cNvPr id="28" name="Text Box 1048"/>
                  <p:cNvSpPr txBox="1">
                    <a:spLocks noChangeArrowheads="1"/>
                  </p:cNvSpPr>
                  <p:nvPr/>
                </p:nvSpPr>
                <p:spPr bwMode="auto">
                  <a:xfrm>
                    <a:off x="6572264" y="766747"/>
                    <a:ext cx="928693" cy="906061"/>
                  </a:xfrm>
                  <a:prstGeom prst="rect">
                    <a:avLst/>
                  </a:prstGeom>
                  <a:noFill/>
                  <a:ln w="9525">
                    <a:noFill/>
                    <a:miter lim="800000"/>
                    <a:headEnd/>
                    <a:tailEnd/>
                  </a:ln>
                </p:spPr>
                <p:txBody>
                  <a:bodyPr wrap="square">
                    <a:spAutoFit/>
                  </a:bodyPr>
                  <a:lstStyle/>
                  <a:p>
                    <a:pPr>
                      <a:spcBef>
                        <a:spcPct val="50000"/>
                      </a:spcBef>
                    </a:pPr>
                    <a:r>
                      <a:rPr lang="en-US" sz="2800" b="1" dirty="0" smtClean="0">
                        <a:solidFill>
                          <a:schemeClr val="accent2"/>
                        </a:solidFill>
                        <a:cs typeface="Times New Roman" charset="0"/>
                      </a:rPr>
                      <a:t>S’</a:t>
                    </a:r>
                    <a:endParaRPr lang="en-US" sz="2800" b="1" dirty="0">
                      <a:solidFill>
                        <a:schemeClr val="accent2"/>
                      </a:solidFill>
                    </a:endParaRPr>
                  </a:p>
                </p:txBody>
              </p:sp>
              <p:sp>
                <p:nvSpPr>
                  <p:cNvPr id="29" name="Text Box 1049"/>
                  <p:cNvSpPr txBox="1">
                    <a:spLocks noChangeArrowheads="1"/>
                  </p:cNvSpPr>
                  <p:nvPr/>
                </p:nvSpPr>
                <p:spPr bwMode="auto">
                  <a:xfrm>
                    <a:off x="6572264" y="2857496"/>
                    <a:ext cx="642942" cy="523220"/>
                  </a:xfrm>
                  <a:prstGeom prst="rect">
                    <a:avLst/>
                  </a:prstGeom>
                  <a:noFill/>
                  <a:ln w="9525">
                    <a:noFill/>
                    <a:miter lim="800000"/>
                    <a:headEnd/>
                    <a:tailEnd/>
                  </a:ln>
                </p:spPr>
                <p:txBody>
                  <a:bodyPr wrap="square">
                    <a:spAutoFit/>
                  </a:bodyPr>
                  <a:lstStyle/>
                  <a:p>
                    <a:pPr>
                      <a:spcBef>
                        <a:spcPct val="50000"/>
                      </a:spcBef>
                    </a:pPr>
                    <a:r>
                      <a:rPr lang="en-US" sz="2800" b="1" dirty="0">
                        <a:solidFill>
                          <a:schemeClr val="accent2"/>
                        </a:solidFill>
                      </a:rPr>
                      <a:t>O</a:t>
                    </a:r>
                    <a:r>
                      <a:rPr lang="en-US" sz="2800" b="1" dirty="0">
                        <a:solidFill>
                          <a:schemeClr val="accent2"/>
                        </a:solidFill>
                        <a:cs typeface="Times New Roman" charset="0"/>
                      </a:rPr>
                      <a:t>´</a:t>
                    </a:r>
                    <a:endParaRPr lang="en-US" sz="2800" b="1" dirty="0">
                      <a:solidFill>
                        <a:schemeClr val="accent2"/>
                      </a:solidFill>
                    </a:endParaRPr>
                  </a:p>
                </p:txBody>
              </p:sp>
              <p:sp>
                <p:nvSpPr>
                  <p:cNvPr id="30" name="Text Box 1044"/>
                  <p:cNvSpPr txBox="1">
                    <a:spLocks noChangeArrowheads="1"/>
                  </p:cNvSpPr>
                  <p:nvPr/>
                </p:nvSpPr>
                <p:spPr bwMode="auto">
                  <a:xfrm>
                    <a:off x="5214942" y="4714884"/>
                    <a:ext cx="1033457" cy="906061"/>
                  </a:xfrm>
                  <a:prstGeom prst="rect">
                    <a:avLst/>
                  </a:prstGeom>
                  <a:noFill/>
                  <a:ln w="9525">
                    <a:noFill/>
                    <a:miter lim="800000"/>
                    <a:headEnd/>
                    <a:tailEnd/>
                  </a:ln>
                </p:spPr>
                <p:txBody>
                  <a:bodyPr wrap="square">
                    <a:spAutoFit/>
                  </a:bodyPr>
                  <a:lstStyle/>
                  <a:p>
                    <a:pPr>
                      <a:spcBef>
                        <a:spcPct val="50000"/>
                      </a:spcBef>
                    </a:pPr>
                    <a:r>
                      <a:rPr lang="en-US" sz="2800" b="1" i="1" dirty="0">
                        <a:solidFill>
                          <a:schemeClr val="accent2"/>
                        </a:solidFill>
                      </a:rPr>
                      <a:t>z</a:t>
                    </a:r>
                    <a:r>
                      <a:rPr lang="en-US" sz="2800" b="1" i="1" dirty="0">
                        <a:solidFill>
                          <a:schemeClr val="accent2"/>
                        </a:solidFill>
                        <a:cs typeface="Times New Roman" charset="0"/>
                      </a:rPr>
                      <a:t>´</a:t>
                    </a:r>
                    <a:endParaRPr lang="en-US" sz="2800" b="1" i="1" dirty="0">
                      <a:solidFill>
                        <a:schemeClr val="accent2"/>
                      </a:solidFill>
                    </a:endParaRPr>
                  </a:p>
                </p:txBody>
              </p:sp>
            </p:grpSp>
          </p:grpSp>
        </p:grpSp>
        <p:sp>
          <p:nvSpPr>
            <p:cNvPr id="17" name="Rectangle 16"/>
            <p:cNvSpPr/>
            <p:nvPr/>
          </p:nvSpPr>
          <p:spPr>
            <a:xfrm>
              <a:off x="5929322" y="2000240"/>
              <a:ext cx="785817" cy="461665"/>
            </a:xfrm>
            <a:prstGeom prst="rect">
              <a:avLst/>
            </a:prstGeom>
          </p:spPr>
          <p:txBody>
            <a:bodyPr wrap="square">
              <a:spAutoFit/>
            </a:bodyPr>
            <a:lstStyle/>
            <a:p>
              <a:pPr>
                <a:spcBef>
                  <a:spcPct val="50000"/>
                </a:spcBef>
              </a:pPr>
              <a:r>
                <a:rPr lang="en-US" sz="2400" b="1" i="1" dirty="0" smtClean="0"/>
                <a:t>P</a:t>
              </a:r>
              <a:endParaRPr lang="en-US" sz="2400" b="1" i="1" dirty="0"/>
            </a:p>
          </p:txBody>
        </p:sp>
      </p:grpSp>
      <p:sp>
        <p:nvSpPr>
          <p:cNvPr id="31" name="Text Box 1048"/>
          <p:cNvSpPr txBox="1">
            <a:spLocks noChangeArrowheads="1"/>
          </p:cNvSpPr>
          <p:nvPr/>
        </p:nvSpPr>
        <p:spPr bwMode="auto">
          <a:xfrm>
            <a:off x="2720413" y="3428318"/>
            <a:ext cx="584134" cy="523220"/>
          </a:xfrm>
          <a:prstGeom prst="rect">
            <a:avLst/>
          </a:prstGeom>
          <a:noFill/>
          <a:ln w="9525">
            <a:noFill/>
            <a:miter lim="800000"/>
            <a:headEnd/>
            <a:tailEnd/>
          </a:ln>
        </p:spPr>
        <p:txBody>
          <a:bodyPr wrap="square">
            <a:spAutoFit/>
          </a:bodyPr>
          <a:lstStyle/>
          <a:p>
            <a:pPr>
              <a:spcBef>
                <a:spcPct val="50000"/>
              </a:spcBef>
            </a:pPr>
            <a:r>
              <a:rPr lang="en-US" sz="2800" b="1" dirty="0" smtClean="0">
                <a:cs typeface="Times New Roman" charset="0"/>
              </a:rPr>
              <a:t>S</a:t>
            </a:r>
            <a:endParaRPr lang="en-US" sz="2800" b="1" dirty="0"/>
          </a:p>
        </p:txBody>
      </p:sp>
      <p:grpSp>
        <p:nvGrpSpPr>
          <p:cNvPr id="2" name="Group 1"/>
          <p:cNvGrpSpPr/>
          <p:nvPr/>
        </p:nvGrpSpPr>
        <p:grpSpPr>
          <a:xfrm>
            <a:off x="1460671" y="3408923"/>
            <a:ext cx="2528881" cy="2839477"/>
            <a:chOff x="1460671" y="3182053"/>
            <a:chExt cx="2528881" cy="2839477"/>
          </a:xfrm>
        </p:grpSpPr>
        <p:grpSp>
          <p:nvGrpSpPr>
            <p:cNvPr id="9" name="Group 43"/>
            <p:cNvGrpSpPr/>
            <p:nvPr/>
          </p:nvGrpSpPr>
          <p:grpSpPr>
            <a:xfrm>
              <a:off x="1505803" y="3566084"/>
              <a:ext cx="2448841" cy="2102879"/>
              <a:chOff x="0" y="1214422"/>
              <a:chExt cx="3357554" cy="3380092"/>
            </a:xfrm>
          </p:grpSpPr>
          <p:sp>
            <p:nvSpPr>
              <p:cNvPr id="10" name="Text Box 1050"/>
              <p:cNvSpPr txBox="1">
                <a:spLocks noChangeArrowheads="1"/>
              </p:cNvSpPr>
              <p:nvPr/>
            </p:nvSpPr>
            <p:spPr bwMode="auto">
              <a:xfrm>
                <a:off x="1428729" y="2714620"/>
                <a:ext cx="1143008" cy="1879894"/>
              </a:xfrm>
              <a:prstGeom prst="rect">
                <a:avLst/>
              </a:prstGeom>
              <a:noFill/>
              <a:ln w="9525">
                <a:noFill/>
                <a:miter lim="800000"/>
                <a:headEnd/>
                <a:tailEnd/>
              </a:ln>
            </p:spPr>
            <p:txBody>
              <a:bodyPr wrap="square">
                <a:spAutoFit/>
              </a:bodyPr>
              <a:lstStyle/>
              <a:p>
                <a:pPr>
                  <a:spcBef>
                    <a:spcPct val="50000"/>
                  </a:spcBef>
                </a:pPr>
                <a:r>
                  <a:rPr lang="en-US" sz="2800" b="1" dirty="0" smtClean="0"/>
                  <a:t>O</a:t>
                </a:r>
                <a:endParaRPr lang="en-US" sz="2800" b="1" dirty="0" smtClean="0">
                  <a:solidFill>
                    <a:schemeClr val="accent2"/>
                  </a:solidFill>
                </a:endParaRPr>
              </a:p>
              <a:p>
                <a:pPr>
                  <a:spcBef>
                    <a:spcPct val="50000"/>
                  </a:spcBef>
                </a:pPr>
                <a:endParaRPr lang="en-US" sz="2800" b="1" dirty="0"/>
              </a:p>
            </p:txBody>
          </p:sp>
          <p:grpSp>
            <p:nvGrpSpPr>
              <p:cNvPr id="11" name="Group 41"/>
              <p:cNvGrpSpPr/>
              <p:nvPr/>
            </p:nvGrpSpPr>
            <p:grpSpPr>
              <a:xfrm>
                <a:off x="0" y="1214422"/>
                <a:ext cx="3357554" cy="3295664"/>
                <a:chOff x="0" y="1214422"/>
                <a:chExt cx="3357554" cy="3295664"/>
              </a:xfrm>
            </p:grpSpPr>
            <p:sp>
              <p:nvSpPr>
                <p:cNvPr id="12" name="Line 1028"/>
                <p:cNvSpPr>
                  <a:spLocks noChangeShapeType="1"/>
                </p:cNvSpPr>
                <p:nvPr/>
              </p:nvSpPr>
              <p:spPr bwMode="auto">
                <a:xfrm flipV="1">
                  <a:off x="1357290" y="1214422"/>
                  <a:ext cx="0" cy="2057400"/>
                </a:xfrm>
                <a:prstGeom prst="line">
                  <a:avLst/>
                </a:prstGeom>
                <a:noFill/>
                <a:ln w="28575">
                  <a:solidFill>
                    <a:schemeClr val="tx1"/>
                  </a:solidFill>
                  <a:round/>
                  <a:headEnd/>
                  <a:tailEnd type="triangle" w="med" len="med"/>
                </a:ln>
              </p:spPr>
              <p:txBody>
                <a:bodyPr/>
                <a:lstStyle/>
                <a:p>
                  <a:endParaRPr lang="en-US"/>
                </a:p>
              </p:txBody>
            </p:sp>
            <p:sp>
              <p:nvSpPr>
                <p:cNvPr id="13" name="Line 1029"/>
                <p:cNvSpPr>
                  <a:spLocks noChangeShapeType="1"/>
                </p:cNvSpPr>
                <p:nvPr/>
              </p:nvSpPr>
              <p:spPr bwMode="auto">
                <a:xfrm flipH="1">
                  <a:off x="0" y="3214686"/>
                  <a:ext cx="1371600" cy="1295400"/>
                </a:xfrm>
                <a:prstGeom prst="line">
                  <a:avLst/>
                </a:prstGeom>
                <a:noFill/>
                <a:ln w="28575">
                  <a:solidFill>
                    <a:schemeClr val="tx1"/>
                  </a:solidFill>
                  <a:round/>
                  <a:headEnd/>
                  <a:tailEnd type="triangle" w="med" len="med"/>
                </a:ln>
              </p:spPr>
              <p:txBody>
                <a:bodyPr/>
                <a:lstStyle/>
                <a:p>
                  <a:endParaRPr lang="en-US"/>
                </a:p>
              </p:txBody>
            </p:sp>
            <p:sp>
              <p:nvSpPr>
                <p:cNvPr id="14" name="Line 1027"/>
                <p:cNvSpPr>
                  <a:spLocks noChangeShapeType="1"/>
                </p:cNvSpPr>
                <p:nvPr/>
              </p:nvSpPr>
              <p:spPr bwMode="auto">
                <a:xfrm>
                  <a:off x="1357290" y="3240405"/>
                  <a:ext cx="2000264" cy="45719"/>
                </a:xfrm>
                <a:prstGeom prst="line">
                  <a:avLst/>
                </a:prstGeom>
                <a:noFill/>
                <a:ln w="28575">
                  <a:solidFill>
                    <a:schemeClr val="tx1"/>
                  </a:solidFill>
                  <a:round/>
                  <a:headEnd/>
                  <a:tailEnd type="triangle" w="med" len="med"/>
                </a:ln>
              </p:spPr>
              <p:txBody>
                <a:bodyPr/>
                <a:lstStyle/>
                <a:p>
                  <a:endParaRPr lang="en-US"/>
                </a:p>
              </p:txBody>
            </p:sp>
          </p:grpSp>
        </p:grpSp>
        <p:sp>
          <p:nvSpPr>
            <p:cNvPr id="34" name="Text Box 1036"/>
            <p:cNvSpPr txBox="1">
              <a:spLocks noChangeArrowheads="1"/>
            </p:cNvSpPr>
            <p:nvPr/>
          </p:nvSpPr>
          <p:spPr bwMode="auto">
            <a:xfrm>
              <a:off x="3343184" y="4882294"/>
              <a:ext cx="646368" cy="523220"/>
            </a:xfrm>
            <a:prstGeom prst="rect">
              <a:avLst/>
            </a:prstGeom>
            <a:noFill/>
            <a:ln w="9525">
              <a:noFill/>
              <a:miter lim="800000"/>
              <a:headEnd/>
              <a:tailEnd/>
            </a:ln>
          </p:spPr>
          <p:txBody>
            <a:bodyPr wrap="square">
              <a:spAutoFit/>
            </a:bodyPr>
            <a:lstStyle/>
            <a:p>
              <a:pPr>
                <a:spcBef>
                  <a:spcPct val="50000"/>
                </a:spcBef>
              </a:pPr>
              <a:r>
                <a:rPr lang="en-US" sz="2800" b="1" i="1" dirty="0" smtClean="0"/>
                <a:t>x</a:t>
              </a:r>
              <a:endParaRPr lang="en-US" sz="2800" b="1" i="1" dirty="0"/>
            </a:p>
          </p:txBody>
        </p:sp>
        <p:sp>
          <p:nvSpPr>
            <p:cNvPr id="35" name="Text Box 1037"/>
            <p:cNvSpPr txBox="1">
              <a:spLocks noChangeArrowheads="1"/>
            </p:cNvSpPr>
            <p:nvPr/>
          </p:nvSpPr>
          <p:spPr bwMode="auto">
            <a:xfrm>
              <a:off x="2491328" y="3182053"/>
              <a:ext cx="511179" cy="523220"/>
            </a:xfrm>
            <a:prstGeom prst="rect">
              <a:avLst/>
            </a:prstGeom>
            <a:noFill/>
            <a:ln w="9525">
              <a:noFill/>
              <a:miter lim="800000"/>
              <a:headEnd/>
              <a:tailEnd/>
            </a:ln>
          </p:spPr>
          <p:txBody>
            <a:bodyPr wrap="square">
              <a:spAutoFit/>
            </a:bodyPr>
            <a:lstStyle/>
            <a:p>
              <a:pPr>
                <a:spcBef>
                  <a:spcPct val="50000"/>
                </a:spcBef>
              </a:pPr>
              <a:r>
                <a:rPr lang="en-US" sz="2800" b="1" i="1" dirty="0" smtClean="0">
                  <a:cs typeface="Times New Roman" charset="0"/>
                </a:rPr>
                <a:t>y</a:t>
              </a:r>
              <a:endParaRPr lang="en-US" sz="2800" b="1" i="1" dirty="0"/>
            </a:p>
          </p:txBody>
        </p:sp>
        <p:sp>
          <p:nvSpPr>
            <p:cNvPr id="36" name="Text Box 1044"/>
            <p:cNvSpPr txBox="1">
              <a:spLocks noChangeArrowheads="1"/>
            </p:cNvSpPr>
            <p:nvPr/>
          </p:nvSpPr>
          <p:spPr bwMode="auto">
            <a:xfrm>
              <a:off x="1460671" y="5498310"/>
              <a:ext cx="650029" cy="523220"/>
            </a:xfrm>
            <a:prstGeom prst="rect">
              <a:avLst/>
            </a:prstGeom>
            <a:noFill/>
            <a:ln w="9525">
              <a:noFill/>
              <a:miter lim="800000"/>
              <a:headEnd/>
              <a:tailEnd/>
            </a:ln>
          </p:spPr>
          <p:txBody>
            <a:bodyPr wrap="square">
              <a:spAutoFit/>
            </a:bodyPr>
            <a:lstStyle/>
            <a:p>
              <a:pPr>
                <a:spcBef>
                  <a:spcPct val="50000"/>
                </a:spcBef>
              </a:pPr>
              <a:r>
                <a:rPr lang="en-US" sz="2800" b="1" i="1" dirty="0" smtClean="0"/>
                <a:t>z</a:t>
              </a:r>
              <a:endParaRPr lang="en-US" sz="2800" b="1" i="1" dirty="0"/>
            </a:p>
          </p:txBody>
        </p:sp>
      </p:grpSp>
    </p:spTree>
    <p:extLst>
      <p:ext uri="{BB962C8B-B14F-4D97-AF65-F5344CB8AC3E}">
        <p14:creationId xmlns="" xmlns:p14="http://schemas.microsoft.com/office/powerpoint/2010/main" val="280923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11022E-16 5.55112E-17 L 0.14965 5.55112E-17 " pathEditMode="relative" rAng="0" ptsTypes="AA">
                                      <p:cBhvr>
                                        <p:cTn id="6" dur="5000" fill="hold"/>
                                        <p:tgtEl>
                                          <p:spTgt spid="15"/>
                                        </p:tgtEl>
                                        <p:attrNameLst>
                                          <p:attrName>ppt_x</p:attrName>
                                          <p:attrName>ppt_y</p:attrName>
                                        </p:attrNameLst>
                                      </p:cBhvr>
                                      <p:rCtr x="7483" y="0"/>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Horizontal)">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86E63-F947-4AA1-B2ED-9B57FDAB10CF}" type="datetime1">
              <a:rPr lang="en-US" smtClean="0"/>
              <a:pPr/>
              <a:t>12/23/2020</a:t>
            </a:fld>
            <a:endParaRPr lang="en-US"/>
          </a:p>
        </p:txBody>
      </p:sp>
      <p:sp>
        <p:nvSpPr>
          <p:cNvPr id="3" name="Footer Placeholder 2"/>
          <p:cNvSpPr>
            <a:spLocks noGrp="1"/>
          </p:cNvSpPr>
          <p:nvPr>
            <p:ph type="ftr" sz="quarter" idx="11"/>
          </p:nvPr>
        </p:nvSpPr>
        <p:spPr/>
        <p:txBody>
          <a:bodyPr/>
          <a:lstStyle/>
          <a:p>
            <a:r>
              <a:rPr lang="en-US" smtClean="0"/>
              <a:t>Anurag Tyagi                Physics (KAS-101/201)                         Unit-I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pic>
        <p:nvPicPr>
          <p:cNvPr id="122882" name="Picture 2"/>
          <p:cNvPicPr>
            <a:picLocks noChangeAspect="1" noChangeArrowheads="1"/>
          </p:cNvPicPr>
          <p:nvPr/>
        </p:nvPicPr>
        <p:blipFill>
          <a:blip r:embed="rId2" cstate="print"/>
          <a:srcRect/>
          <a:stretch>
            <a:fillRect/>
          </a:stretch>
        </p:blipFill>
        <p:spPr bwMode="auto">
          <a:xfrm>
            <a:off x="381000" y="917697"/>
            <a:ext cx="8382000" cy="5178303"/>
          </a:xfrm>
          <a:prstGeom prst="rect">
            <a:avLst/>
          </a:prstGeom>
          <a:noFill/>
          <a:ln w="9525">
            <a:noFill/>
            <a:miter lim="800000"/>
            <a:headEnd/>
            <a:tailEnd/>
          </a:ln>
        </p:spPr>
      </p:pic>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Lorentz Transformation Equations</a:t>
            </a:r>
            <a:endParaRPr kumimoji="0" lang="en-US" sz="3200" b="0" i="0" u="none" strike="noStrike" kern="1200" cap="none" spc="0" normalizeH="0" baseline="0" noProof="0" dirty="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86E63-F947-4AA1-B2ED-9B57FDAB10CF}" type="datetime1">
              <a:rPr lang="en-US" smtClean="0"/>
              <a:pPr/>
              <a:t>12/23/2020</a:t>
            </a:fld>
            <a:endParaRPr lang="en-US"/>
          </a:p>
        </p:txBody>
      </p:sp>
      <p:sp>
        <p:nvSpPr>
          <p:cNvPr id="3" name="Footer Placeholder 2"/>
          <p:cNvSpPr>
            <a:spLocks noGrp="1"/>
          </p:cNvSpPr>
          <p:nvPr>
            <p:ph type="ftr" sz="quarter" idx="11"/>
          </p:nvPr>
        </p:nvSpPr>
        <p:spPr/>
        <p:txBody>
          <a:bodyPr/>
          <a:lstStyle/>
          <a:p>
            <a:r>
              <a:rPr lang="en-US" smtClean="0"/>
              <a:t>Anurag Tyagi                Physics (KAS-101/201)                         Unit-I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123906" name="Picture 2"/>
          <p:cNvPicPr>
            <a:picLocks noChangeAspect="1" noChangeArrowheads="1"/>
          </p:cNvPicPr>
          <p:nvPr/>
        </p:nvPicPr>
        <p:blipFill>
          <a:blip r:embed="rId2" cstate="print"/>
          <a:srcRect/>
          <a:stretch>
            <a:fillRect/>
          </a:stretch>
        </p:blipFill>
        <p:spPr bwMode="auto">
          <a:xfrm>
            <a:off x="0" y="685800"/>
            <a:ext cx="9143999" cy="6172200"/>
          </a:xfrm>
          <a:prstGeom prst="rect">
            <a:avLst/>
          </a:prstGeom>
          <a:noFill/>
          <a:ln w="9525">
            <a:noFill/>
            <a:miter lim="800000"/>
            <a:headEnd/>
            <a:tailEnd/>
          </a:ln>
        </p:spPr>
      </p:pic>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Lorentz Transformation Equations</a:t>
            </a:r>
            <a:endParaRPr kumimoji="0" lang="en-US" sz="3200" b="0" i="0" u="none" strike="noStrike" kern="1200" cap="none" spc="0" normalizeH="0" baseline="0" noProof="0" dirty="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86E63-F947-4AA1-B2ED-9B57FDAB10CF}" type="datetime1">
              <a:rPr lang="en-US" smtClean="0"/>
              <a:pPr/>
              <a:t>12/23/2020</a:t>
            </a:fld>
            <a:endParaRPr lang="en-US"/>
          </a:p>
        </p:txBody>
      </p:sp>
      <p:sp>
        <p:nvSpPr>
          <p:cNvPr id="3" name="Footer Placeholder 2"/>
          <p:cNvSpPr>
            <a:spLocks noGrp="1"/>
          </p:cNvSpPr>
          <p:nvPr>
            <p:ph type="ftr" sz="quarter" idx="11"/>
          </p:nvPr>
        </p:nvSpPr>
        <p:spPr/>
        <p:txBody>
          <a:bodyPr/>
          <a:lstStyle/>
          <a:p>
            <a:r>
              <a:rPr lang="en-US" smtClean="0"/>
              <a:t>Anurag Tyagi                Physics (KAS-101/201)                         Unit-I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124930" name="Picture 2"/>
          <p:cNvPicPr>
            <a:picLocks noChangeAspect="1" noChangeArrowheads="1"/>
          </p:cNvPicPr>
          <p:nvPr/>
        </p:nvPicPr>
        <p:blipFill>
          <a:blip r:embed="rId2" cstate="print"/>
          <a:srcRect/>
          <a:stretch>
            <a:fillRect/>
          </a:stretch>
        </p:blipFill>
        <p:spPr bwMode="auto">
          <a:xfrm>
            <a:off x="1" y="762000"/>
            <a:ext cx="9143999" cy="6096000"/>
          </a:xfrm>
          <a:prstGeom prst="rect">
            <a:avLst/>
          </a:prstGeom>
          <a:noFill/>
          <a:ln w="9525">
            <a:noFill/>
            <a:miter lim="800000"/>
            <a:headEnd/>
            <a:tailEnd/>
          </a:ln>
        </p:spPr>
      </p:pic>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Lorentz Transformation Equations</a:t>
            </a:r>
            <a:endParaRPr kumimoji="0" lang="en-US" sz="3200" b="0" i="0" u="none" strike="noStrike" kern="1200" cap="none" spc="0" normalizeH="0" baseline="0" noProof="0" dirty="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86E63-F947-4AA1-B2ED-9B57FDAB10CF}" type="datetime1">
              <a:rPr lang="en-US" smtClean="0"/>
              <a:pPr/>
              <a:t>12/23/2020</a:t>
            </a:fld>
            <a:endParaRPr lang="en-US"/>
          </a:p>
        </p:txBody>
      </p:sp>
      <p:sp>
        <p:nvSpPr>
          <p:cNvPr id="3" name="Footer Placeholder 2"/>
          <p:cNvSpPr>
            <a:spLocks noGrp="1"/>
          </p:cNvSpPr>
          <p:nvPr>
            <p:ph type="ftr" sz="quarter" idx="11"/>
          </p:nvPr>
        </p:nvSpPr>
        <p:spPr/>
        <p:txBody>
          <a:bodyPr/>
          <a:lstStyle/>
          <a:p>
            <a:r>
              <a:rPr lang="en-US" smtClean="0"/>
              <a:t>Anurag Tyagi                Physics (KAS-101/201)                         Unit-I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pic>
        <p:nvPicPr>
          <p:cNvPr id="125954" name="Picture 2"/>
          <p:cNvPicPr>
            <a:picLocks noChangeAspect="1" noChangeArrowheads="1"/>
          </p:cNvPicPr>
          <p:nvPr/>
        </p:nvPicPr>
        <p:blipFill>
          <a:blip r:embed="rId2" cstate="print"/>
          <a:srcRect/>
          <a:stretch>
            <a:fillRect/>
          </a:stretch>
        </p:blipFill>
        <p:spPr bwMode="auto">
          <a:xfrm>
            <a:off x="0" y="838200"/>
            <a:ext cx="9137107" cy="6019800"/>
          </a:xfrm>
          <a:prstGeom prst="rect">
            <a:avLst/>
          </a:prstGeom>
          <a:noFill/>
          <a:ln w="9525">
            <a:noFill/>
            <a:miter lim="800000"/>
            <a:headEnd/>
            <a:tailEnd/>
          </a:ln>
        </p:spPr>
      </p:pic>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Lorentz Transformation Equations</a:t>
            </a:r>
            <a:endParaRPr kumimoji="0" lang="en-US" sz="3200" b="0" i="0" u="none" strike="noStrike" kern="1200" cap="none" spc="0" normalizeH="0" baseline="0" noProof="0" dirty="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Relativistic Mechanics and </a:t>
            </a:r>
            <a:r>
              <a:rPr lang="en-US" sz="2400" dirty="0" smtClean="0"/>
              <a:t>frame of references and the variation in physical quantities with velocity.</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17FF3A84-9A19-4252-831F-E7DC4BE15695}"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noProof="0" dirty="0" smtClean="0"/>
              <a:t>Unit </a:t>
            </a:r>
            <a:r>
              <a:rPr lang="en-US" sz="2400" dirty="0" smtClean="0"/>
              <a:t> </a:t>
            </a:r>
            <a:r>
              <a:rPr kumimoji="0" lang="en-US" sz="2400" b="0" i="0" u="none" strike="noStrike" kern="1200" cap="none" spc="0" normalizeH="0" noProof="0" dirty="0" smtClean="0">
                <a:ln>
                  <a:noFill/>
                </a:ln>
                <a:solidFill>
                  <a:schemeClr val="dk1"/>
                </a:solidFill>
                <a:effectLst/>
                <a:uLnTx/>
                <a:uFillTx/>
                <a:latin typeface="+mn-lt"/>
                <a:ea typeface="+mn-ea"/>
                <a:cs typeface="+mn-cs"/>
              </a:rPr>
              <a:t>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1463429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86E63-F947-4AA1-B2ED-9B57FDAB10CF}" type="datetime1">
              <a:rPr lang="en-US" smtClean="0"/>
              <a:pPr/>
              <a:t>12/23/2020</a:t>
            </a:fld>
            <a:endParaRPr lang="en-US"/>
          </a:p>
        </p:txBody>
      </p:sp>
      <p:sp>
        <p:nvSpPr>
          <p:cNvPr id="3" name="Footer Placeholder 2"/>
          <p:cNvSpPr>
            <a:spLocks noGrp="1"/>
          </p:cNvSpPr>
          <p:nvPr>
            <p:ph type="ftr" sz="quarter" idx="11"/>
          </p:nvPr>
        </p:nvSpPr>
        <p:spPr/>
        <p:txBody>
          <a:bodyPr/>
          <a:lstStyle/>
          <a:p>
            <a:r>
              <a:rPr lang="en-US" smtClean="0"/>
              <a:t>Anurag Tyagi                Physics (KAS-101/201)                         Unit-I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126978" name="Picture 2"/>
          <p:cNvPicPr>
            <a:picLocks noChangeAspect="1" noChangeArrowheads="1"/>
          </p:cNvPicPr>
          <p:nvPr/>
        </p:nvPicPr>
        <p:blipFill>
          <a:blip r:embed="rId2" cstate="print"/>
          <a:srcRect/>
          <a:stretch>
            <a:fillRect/>
          </a:stretch>
        </p:blipFill>
        <p:spPr bwMode="auto">
          <a:xfrm>
            <a:off x="0" y="838200"/>
            <a:ext cx="9144000" cy="6019800"/>
          </a:xfrm>
          <a:prstGeom prst="rect">
            <a:avLst/>
          </a:prstGeom>
          <a:noFill/>
          <a:ln w="9525">
            <a:noFill/>
            <a:miter lim="800000"/>
            <a:headEnd/>
            <a:tailEnd/>
          </a:ln>
        </p:spPr>
      </p:pic>
      <p:sp>
        <p:nvSpPr>
          <p:cNvPr id="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Lorentz Transformation Equations</a:t>
            </a:r>
            <a:endParaRPr kumimoji="0" lang="en-US" sz="3200" b="0" i="0" u="none" strike="noStrike" kern="1200" cap="none" spc="0" normalizeH="0" baseline="0" noProof="0" dirty="0">
              <a:ln>
                <a:noFill/>
              </a:ln>
              <a:solidFill>
                <a:schemeClr val="dk1"/>
              </a:solidFill>
              <a:effectLst/>
              <a:uLnTx/>
              <a:uFillTx/>
            </a:endParaRPr>
          </a:p>
        </p:txBody>
      </p:sp>
      <p:pic>
        <p:nvPicPr>
          <p:cNvPr id="7"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EF05E1-6D2C-4A54-8340-A871BB8BDF0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27296"/>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Lorentz transformation equations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9" name="Content Placeholder 8"/>
          <p:cNvGraphicFramePr>
            <a:graphicFrameLocks noGrp="1" noChangeAspect="1"/>
          </p:cNvGraphicFramePr>
          <p:nvPr>
            <p:ph idx="1"/>
            <p:extLst>
              <p:ext uri="{D42A27DB-BD31-4B8C-83A1-F6EECF244321}">
                <p14:modId xmlns="" xmlns:p14="http://schemas.microsoft.com/office/powerpoint/2010/main" val="3922736792"/>
              </p:ext>
            </p:extLst>
          </p:nvPr>
        </p:nvGraphicFramePr>
        <p:xfrm>
          <a:off x="2590800" y="1295400"/>
          <a:ext cx="4038600" cy="3962399"/>
        </p:xfrm>
        <a:graphic>
          <a:graphicData uri="http://schemas.openxmlformats.org/presentationml/2006/ole">
            <p:oleObj spid="_x0000_s6237" name="Equation" r:id="rId4" imgW="812800" imgH="1955800" progId="">
              <p:embed/>
            </p:oleObj>
          </a:graphicData>
        </a:graphic>
      </p:graphicFrame>
    </p:spTree>
    <p:extLst>
      <p:ext uri="{BB962C8B-B14F-4D97-AF65-F5344CB8AC3E}">
        <p14:creationId xmlns="" xmlns:p14="http://schemas.microsoft.com/office/powerpoint/2010/main" val="3553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697ACF-8EB6-4815-A8B2-5ECA35A4AA9E}"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a:t>Inverse Lorentz </a:t>
            </a:r>
            <a:r>
              <a:rPr lang="en-US" sz="3200" dirty="0" smtClean="0"/>
              <a:t>Transformation equations</a:t>
            </a:r>
            <a:endParaRPr lang="en-US" sz="3200"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9" name="Content Placeholder 8"/>
          <p:cNvGraphicFramePr>
            <a:graphicFrameLocks noGrp="1" noChangeAspect="1"/>
          </p:cNvGraphicFramePr>
          <p:nvPr>
            <p:ph idx="1"/>
            <p:extLst>
              <p:ext uri="{D42A27DB-BD31-4B8C-83A1-F6EECF244321}">
                <p14:modId xmlns="" xmlns:p14="http://schemas.microsoft.com/office/powerpoint/2010/main" val="280926801"/>
              </p:ext>
            </p:extLst>
          </p:nvPr>
        </p:nvGraphicFramePr>
        <p:xfrm>
          <a:off x="2438400" y="1143000"/>
          <a:ext cx="4343400" cy="4572000"/>
        </p:xfrm>
        <a:graphic>
          <a:graphicData uri="http://schemas.openxmlformats.org/presentationml/2006/ole">
            <p:oleObj spid="_x0000_s7255" name="Equation" r:id="rId4" imgW="762000" imgH="1955800" progId="">
              <p:embed/>
            </p:oleObj>
          </a:graphicData>
        </a:graphic>
      </p:graphicFrame>
    </p:spTree>
    <p:extLst>
      <p:ext uri="{BB962C8B-B14F-4D97-AF65-F5344CB8AC3E}">
        <p14:creationId xmlns="" xmlns:p14="http://schemas.microsoft.com/office/powerpoint/2010/main" val="124910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4B6F82-9359-44F4-AE27-825313AD17E2}" type="datetime1">
              <a:rPr lang="en-US" smtClean="0"/>
              <a:pPr/>
              <a:t>12/23/2020</a:t>
            </a:fld>
            <a:endParaRPr lang="en-US"/>
          </a:p>
        </p:txBody>
      </p:sp>
      <p:sp>
        <p:nvSpPr>
          <p:cNvPr id="5" name="Footer Placeholder 4"/>
          <p:cNvSpPr>
            <a:spLocks noGrp="1"/>
          </p:cNvSpPr>
          <p:nvPr>
            <p:ph type="ftr" sz="quarter" idx="11"/>
          </p:nvPr>
        </p:nvSpPr>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pic>
        <p:nvPicPr>
          <p:cNvPr id="128002" name="Picture 2"/>
          <p:cNvPicPr>
            <a:picLocks noChangeAspect="1" noChangeArrowheads="1"/>
          </p:cNvPicPr>
          <p:nvPr/>
        </p:nvPicPr>
        <p:blipFill>
          <a:blip r:embed="rId2" cstate="print"/>
          <a:srcRect/>
          <a:stretch>
            <a:fillRect/>
          </a:stretch>
        </p:blipFill>
        <p:spPr bwMode="auto">
          <a:xfrm>
            <a:off x="0" y="762000"/>
            <a:ext cx="9144000" cy="704850"/>
          </a:xfrm>
          <a:prstGeom prst="rect">
            <a:avLst/>
          </a:prstGeom>
          <a:noFill/>
          <a:ln w="9525">
            <a:noFill/>
            <a:miter lim="800000"/>
            <a:headEnd/>
            <a:tailEnd/>
          </a:ln>
        </p:spPr>
      </p:pic>
      <p:pic>
        <p:nvPicPr>
          <p:cNvPr id="128003" name="Picture 3"/>
          <p:cNvPicPr>
            <a:picLocks noChangeAspect="1" noChangeArrowheads="1"/>
          </p:cNvPicPr>
          <p:nvPr/>
        </p:nvPicPr>
        <p:blipFill>
          <a:blip r:embed="rId3" cstate="print"/>
          <a:srcRect/>
          <a:stretch>
            <a:fillRect/>
          </a:stretch>
        </p:blipFill>
        <p:spPr bwMode="auto">
          <a:xfrm>
            <a:off x="533400" y="1447800"/>
            <a:ext cx="8305800" cy="4800600"/>
          </a:xfrm>
          <a:prstGeom prst="rect">
            <a:avLst/>
          </a:prstGeom>
          <a:noFill/>
          <a:ln w="9525">
            <a:noFill/>
            <a:miter lim="800000"/>
            <a:headEnd/>
            <a:tailEnd/>
          </a:ln>
        </p:spPr>
      </p:pic>
      <p:sp>
        <p:nvSpPr>
          <p:cNvPr id="9"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Lorentz Transformation Equations</a:t>
            </a:r>
            <a:endParaRPr kumimoji="0" lang="en-US" sz="3200" b="0" i="0" u="none" strike="noStrike" kern="1200" cap="none" spc="0" normalizeH="0" baseline="0" noProof="0" dirty="0">
              <a:ln>
                <a:noFill/>
              </a:ln>
              <a:solidFill>
                <a:schemeClr val="dk1"/>
              </a:solidFill>
              <a:effectLst/>
              <a:uLnTx/>
              <a:uFillTx/>
            </a:endParaRPr>
          </a:p>
        </p:txBody>
      </p:sp>
      <p:pic>
        <p:nvPicPr>
          <p:cNvPr id="10" name="Picture 2" descr="E:\NIET\Project\xLogo11.png.pagespeed.ic.pydHLuCQEZ.png"/>
          <p:cNvPicPr>
            <a:picLocks noChangeAspect="1" noChangeArrowheads="1"/>
          </p:cNvPicPr>
          <p:nvPr/>
        </p:nvPicPr>
        <p:blipFill>
          <a:blip r:embed="rId4" cstate="print"/>
          <a:srcRect/>
          <a:stretch>
            <a:fillRect/>
          </a:stretch>
        </p:blipFill>
        <p:spPr bwMode="auto">
          <a:xfrm>
            <a:off x="0" y="0"/>
            <a:ext cx="1447800" cy="817163"/>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4B6F82-9359-44F4-AE27-825313AD17E2}" type="datetime1">
              <a:rPr lang="en-US" smtClean="0"/>
              <a:pPr/>
              <a:t>12/23/2020</a:t>
            </a:fld>
            <a:endParaRPr lang="en-US"/>
          </a:p>
        </p:txBody>
      </p:sp>
      <p:sp>
        <p:nvSpPr>
          <p:cNvPr id="5" name="Footer Placeholder 4"/>
          <p:cNvSpPr>
            <a:spLocks noGrp="1"/>
          </p:cNvSpPr>
          <p:nvPr>
            <p:ph type="ftr" sz="quarter" idx="11"/>
          </p:nvPr>
        </p:nvSpPr>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pic>
        <p:nvPicPr>
          <p:cNvPr id="129026" name="Picture 2"/>
          <p:cNvPicPr>
            <a:picLocks noChangeAspect="1" noChangeArrowheads="1"/>
          </p:cNvPicPr>
          <p:nvPr/>
        </p:nvPicPr>
        <p:blipFill>
          <a:blip r:embed="rId2" cstate="print"/>
          <a:srcRect/>
          <a:stretch>
            <a:fillRect/>
          </a:stretch>
        </p:blipFill>
        <p:spPr bwMode="auto">
          <a:xfrm>
            <a:off x="435502" y="838201"/>
            <a:ext cx="7413097" cy="4643022"/>
          </a:xfrm>
          <a:prstGeom prst="rect">
            <a:avLst/>
          </a:prstGeom>
          <a:noFill/>
          <a:ln w="9525">
            <a:noFill/>
            <a:miter lim="800000"/>
            <a:headEnd/>
            <a:tailEnd/>
          </a:ln>
        </p:spPr>
      </p:pic>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Lorentz Transformation Equations</a:t>
            </a:r>
            <a:endParaRPr kumimoji="0" lang="en-US" sz="3200" b="0" i="0" u="none" strike="noStrike" kern="1200" cap="none" spc="0" normalizeH="0" baseline="0" noProof="0" dirty="0">
              <a:ln>
                <a:noFill/>
              </a:ln>
              <a:solidFill>
                <a:schemeClr val="dk1"/>
              </a:solidFill>
              <a:effectLst/>
              <a:uLnTx/>
              <a:uFillTx/>
            </a:endParaRPr>
          </a:p>
        </p:txBody>
      </p:sp>
      <p:pic>
        <p:nvPicPr>
          <p:cNvPr id="9"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66B664-E01D-4883-806D-5C145EA43F40}"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smtClean="0"/>
              <a:t>Daily Quiz</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61749" y="1066800"/>
            <a:ext cx="8229600" cy="4525963"/>
          </a:xfrm>
        </p:spPr>
        <p:txBody>
          <a:bodyPr>
            <a:normAutofit fontScale="92500" lnSpcReduction="20000"/>
          </a:bodyPr>
          <a:lstStyle/>
          <a:p>
            <a:pPr lvl="0"/>
            <a:r>
              <a:rPr lang="en-US" sz="2000" dirty="0" smtClean="0"/>
              <a:t>According to special theory of relativity which one is not an absolute quantity</a:t>
            </a:r>
          </a:p>
          <a:p>
            <a:pPr marL="457200" lvl="0" indent="-457200">
              <a:buFont typeface="+mj-lt"/>
              <a:buAutoNum type="alphaLcParenR"/>
            </a:pPr>
            <a:r>
              <a:rPr lang="en-US" sz="2000" dirty="0" smtClean="0"/>
              <a:t>Time</a:t>
            </a:r>
          </a:p>
          <a:p>
            <a:pPr marL="457200" lvl="0" indent="-457200">
              <a:buFont typeface="+mj-lt"/>
              <a:buAutoNum type="alphaLcParenR"/>
            </a:pPr>
            <a:r>
              <a:rPr lang="en-US" sz="2000" dirty="0" smtClean="0"/>
              <a:t>mass</a:t>
            </a:r>
          </a:p>
          <a:p>
            <a:pPr marL="457200" lvl="0" indent="-457200">
              <a:buFont typeface="+mj-lt"/>
              <a:buAutoNum type="alphaLcParenR"/>
            </a:pPr>
            <a:r>
              <a:rPr lang="en-US" sz="2000" dirty="0" smtClean="0"/>
              <a:t>height</a:t>
            </a:r>
          </a:p>
          <a:p>
            <a:pPr marL="457200" lvl="0" indent="-457200">
              <a:buFont typeface="+mj-lt"/>
              <a:buAutoNum type="alphaLcParenR"/>
            </a:pPr>
            <a:r>
              <a:rPr lang="en-US" sz="2000" dirty="0" smtClean="0"/>
              <a:t>both a and b</a:t>
            </a:r>
          </a:p>
          <a:p>
            <a:pPr lvl="0"/>
            <a:r>
              <a:rPr lang="en-US" sz="2000" dirty="0" smtClean="0"/>
              <a:t>Length contraction happens only</a:t>
            </a:r>
          </a:p>
          <a:p>
            <a:pPr marL="457200" lvl="0" indent="-457200">
              <a:buFont typeface="+mj-lt"/>
              <a:buAutoNum type="alphaLcParenR"/>
            </a:pPr>
            <a:r>
              <a:rPr lang="en-US" sz="2000" dirty="0" smtClean="0"/>
              <a:t>Perpendicular to direction of motion</a:t>
            </a:r>
          </a:p>
          <a:p>
            <a:pPr marL="457200" lvl="0" indent="-457200">
              <a:buFont typeface="+mj-lt"/>
              <a:buAutoNum type="alphaLcParenR"/>
            </a:pPr>
            <a:r>
              <a:rPr lang="en-US" sz="2000" dirty="0" smtClean="0"/>
              <a:t>Along direction of motion</a:t>
            </a:r>
          </a:p>
          <a:p>
            <a:pPr marL="457200" lvl="0" indent="-457200">
              <a:buFont typeface="+mj-lt"/>
              <a:buAutoNum type="alphaLcParenR"/>
            </a:pPr>
            <a:r>
              <a:rPr lang="en-US" sz="2000" dirty="0" smtClean="0"/>
              <a:t>Parallel to direction of motion</a:t>
            </a:r>
          </a:p>
          <a:p>
            <a:pPr marL="457200" lvl="0" indent="-457200">
              <a:buFont typeface="+mj-lt"/>
              <a:buAutoNum type="alphaLcParenR"/>
            </a:pPr>
            <a:r>
              <a:rPr lang="en-US" sz="2000" dirty="0" smtClean="0"/>
              <a:t>Both a and b</a:t>
            </a:r>
          </a:p>
          <a:p>
            <a:pPr lvl="0"/>
            <a:r>
              <a:rPr lang="en-US" sz="2000" dirty="0" smtClean="0"/>
              <a:t>Michelson and Morley experiment showed that</a:t>
            </a:r>
          </a:p>
          <a:p>
            <a:pPr marL="457200" lvl="0" indent="-457200">
              <a:buFont typeface="+mj-lt"/>
              <a:buAutoNum type="alphaLcParenR"/>
            </a:pPr>
            <a:r>
              <a:rPr lang="en-US" sz="2000" dirty="0" smtClean="0"/>
              <a:t>Newtonian mechanics is correct for all low and high velocities</a:t>
            </a:r>
          </a:p>
          <a:p>
            <a:pPr marL="457200" lvl="0" indent="-457200">
              <a:buFont typeface="+mj-lt"/>
              <a:buAutoNum type="alphaLcParenR"/>
            </a:pPr>
            <a:r>
              <a:rPr lang="en-US" sz="2000" dirty="0" smtClean="0"/>
              <a:t>There is an absolute ether frame</a:t>
            </a:r>
          </a:p>
          <a:p>
            <a:pPr marL="457200" lvl="0" indent="-457200">
              <a:buFont typeface="+mj-lt"/>
              <a:buAutoNum type="alphaLcParenR"/>
            </a:pPr>
            <a:r>
              <a:rPr lang="en-US" sz="2000" dirty="0" smtClean="0"/>
              <a:t>There is no absolute ether frame, but all frames are relative</a:t>
            </a:r>
          </a:p>
          <a:p>
            <a:pPr marL="457200" indent="-457200">
              <a:buFont typeface="+mj-lt"/>
              <a:buAutoNum type="alphaLcParenR"/>
            </a:pPr>
            <a:r>
              <a:rPr lang="en-US" sz="2000" dirty="0" smtClean="0"/>
              <a:t>Velocity of light is relative in all cases</a:t>
            </a:r>
            <a:endParaRPr lang="en-US" dirty="0"/>
          </a:p>
        </p:txBody>
      </p:sp>
    </p:spTree>
    <p:extLst>
      <p:ext uri="{BB962C8B-B14F-4D97-AF65-F5344CB8AC3E}">
        <p14:creationId xmlns="" xmlns:p14="http://schemas.microsoft.com/office/powerpoint/2010/main" val="9029866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C92424-B72D-424A-8D7C-E6194C8733D3}"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smtClean="0"/>
              <a:t>MCQs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61749" y="1066800"/>
            <a:ext cx="8229600" cy="4525963"/>
          </a:xfrm>
        </p:spPr>
        <p:txBody>
          <a:bodyPr>
            <a:normAutofit fontScale="70000" lnSpcReduction="20000"/>
          </a:bodyPr>
          <a:lstStyle/>
          <a:p>
            <a:pPr lvl="0" algn="just"/>
            <a:r>
              <a:rPr lang="en-US" sz="3100" b="1" dirty="0"/>
              <a:t>In accordance of special theory of relativity if u and u’ be the velocities of a particle in the laboratory and in the moving frames respectively, then which of the following relations is correct.</a:t>
            </a:r>
          </a:p>
          <a:p>
            <a:pPr marL="907542" lvl="1" indent="-514350">
              <a:buAutoNum type="alphaLcParenBoth"/>
            </a:pPr>
            <a:r>
              <a:rPr lang="en-US" sz="3100" b="1" dirty="0"/>
              <a:t>y’=y-</a:t>
            </a:r>
            <a:r>
              <a:rPr lang="en-US" sz="3100" b="1" dirty="0" err="1"/>
              <a:t>vt</a:t>
            </a:r>
            <a:r>
              <a:rPr lang="en-US" sz="3100" b="1" dirty="0"/>
              <a:t> </a:t>
            </a:r>
          </a:p>
          <a:p>
            <a:pPr marL="907542" lvl="1" indent="-514350">
              <a:buFont typeface="Wingdings 2"/>
              <a:buAutoNum type="alphaLcParenBoth"/>
            </a:pPr>
            <a:r>
              <a:rPr lang="en-US" sz="3100" b="1" dirty="0" err="1"/>
              <a:t>u</a:t>
            </a:r>
            <a:r>
              <a:rPr lang="en-US" sz="3100" b="1" baseline="30000" dirty="0" err="1"/>
              <a:t>’</a:t>
            </a:r>
            <a:r>
              <a:rPr lang="en-US" sz="3100" b="1" baseline="-25000" dirty="0" err="1"/>
              <a:t>y</a:t>
            </a:r>
            <a:r>
              <a:rPr lang="en-US" sz="3100" b="1" dirty="0"/>
              <a:t> = </a:t>
            </a:r>
            <a:r>
              <a:rPr lang="en-US" sz="3100" b="1" dirty="0" err="1"/>
              <a:t>u</a:t>
            </a:r>
            <a:r>
              <a:rPr lang="en-US" sz="3100" b="1" baseline="-25000" dirty="0" err="1"/>
              <a:t>y</a:t>
            </a:r>
            <a:endParaRPr lang="en-US" sz="3100" b="1" baseline="-25000" dirty="0"/>
          </a:p>
          <a:p>
            <a:pPr marL="907542" lvl="1" indent="-514350">
              <a:buFont typeface="Wingdings 2"/>
              <a:buAutoNum type="alphaLcParenBoth"/>
            </a:pPr>
            <a:r>
              <a:rPr lang="en-US" sz="3100" b="1" dirty="0" err="1"/>
              <a:t>u</a:t>
            </a:r>
            <a:r>
              <a:rPr lang="en-US" sz="3100" b="1" baseline="30000" dirty="0" err="1"/>
              <a:t>’</a:t>
            </a:r>
            <a:r>
              <a:rPr lang="en-US" sz="3100" b="1" baseline="-25000" dirty="0" err="1"/>
              <a:t>z</a:t>
            </a:r>
            <a:r>
              <a:rPr lang="en-US" sz="3100" b="1" dirty="0"/>
              <a:t> = </a:t>
            </a:r>
            <a:r>
              <a:rPr lang="en-US" sz="3100" b="1" dirty="0" err="1"/>
              <a:t>u</a:t>
            </a:r>
            <a:r>
              <a:rPr lang="en-US" sz="3100" b="1" baseline="-25000" dirty="0" err="1"/>
              <a:t>z</a:t>
            </a:r>
            <a:r>
              <a:rPr lang="en-US" sz="3100" b="1" dirty="0"/>
              <a:t> </a:t>
            </a:r>
          </a:p>
          <a:p>
            <a:pPr marL="907542" lvl="1" indent="-514350">
              <a:buFont typeface="Wingdings 2"/>
              <a:buAutoNum type="alphaLcParenBoth"/>
            </a:pPr>
            <a:r>
              <a:rPr lang="en-US" sz="3100" b="1" dirty="0"/>
              <a:t>none of </a:t>
            </a:r>
            <a:r>
              <a:rPr lang="en-US" sz="3100" b="1" dirty="0" smtClean="0"/>
              <a:t>these</a:t>
            </a:r>
          </a:p>
          <a:p>
            <a:pPr marL="393192" lvl="1" indent="0">
              <a:buNone/>
            </a:pPr>
            <a:endParaRPr lang="en-US" sz="3100" b="1" dirty="0"/>
          </a:p>
          <a:p>
            <a:pPr lvl="0">
              <a:defRPr/>
            </a:pPr>
            <a:r>
              <a:rPr lang="en-US" sz="2800" b="1" dirty="0"/>
              <a:t>The postulates of special theory of relativity are applicable to</a:t>
            </a:r>
          </a:p>
          <a:p>
            <a:pPr marL="907542" lvl="1" indent="-514350">
              <a:buFont typeface="Wingdings 2"/>
              <a:buAutoNum type="alphaLcParenBoth"/>
              <a:defRPr/>
            </a:pPr>
            <a:r>
              <a:rPr lang="en-US" b="1" dirty="0"/>
              <a:t>Accelerated frame </a:t>
            </a:r>
          </a:p>
          <a:p>
            <a:pPr marL="907542" lvl="1" indent="-514350">
              <a:buFont typeface="Wingdings 2"/>
              <a:buAutoNum type="alphaLcParenBoth"/>
              <a:defRPr/>
            </a:pPr>
            <a:r>
              <a:rPr lang="en-US" b="1" dirty="0"/>
              <a:t>Inertial frame</a:t>
            </a:r>
          </a:p>
          <a:p>
            <a:pPr marL="907542" lvl="1" indent="-514350">
              <a:buFont typeface="Wingdings 2"/>
              <a:buAutoNum type="alphaLcParenBoth"/>
              <a:defRPr/>
            </a:pPr>
            <a:r>
              <a:rPr lang="en-US" b="1" dirty="0"/>
              <a:t>Stationary frame </a:t>
            </a:r>
          </a:p>
          <a:p>
            <a:pPr marL="907542" lvl="1" indent="-514350">
              <a:buFont typeface="Wingdings 2"/>
              <a:buAutoNum type="alphaLcParenBoth"/>
              <a:defRPr/>
            </a:pPr>
            <a:r>
              <a:rPr lang="en-US" b="1" dirty="0"/>
              <a:t>None of these</a:t>
            </a:r>
          </a:p>
          <a:p>
            <a:pPr marL="0" indent="0">
              <a:buNone/>
            </a:pPr>
            <a:endParaRPr lang="en-US" dirty="0"/>
          </a:p>
        </p:txBody>
      </p:sp>
    </p:spTree>
    <p:extLst>
      <p:ext uri="{BB962C8B-B14F-4D97-AF65-F5344CB8AC3E}">
        <p14:creationId xmlns="" xmlns:p14="http://schemas.microsoft.com/office/powerpoint/2010/main" val="9029866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00BFB3-7B0D-4B05-B65E-E72F4C9C3227}"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dirty="0" smtClean="0"/>
              <a:t>Old Papers Questions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57200" y="1133275"/>
            <a:ext cx="8229600" cy="4906963"/>
          </a:xfrm>
        </p:spPr>
        <p:txBody>
          <a:bodyPr>
            <a:normAutofit/>
          </a:bodyPr>
          <a:lstStyle/>
          <a:p>
            <a:pPr algn="just"/>
            <a:r>
              <a:rPr lang="en-US" sz="2400" b="1" dirty="0">
                <a:latin typeface="Times New Roman" pitchFamily="18" charset="0"/>
                <a:cs typeface="Times New Roman" pitchFamily="18" charset="0"/>
              </a:rPr>
              <a:t>State the fundamental postulates of special theory of relativity. Deduce the Lorentz transformation equation. </a:t>
            </a:r>
          </a:p>
          <a:p>
            <a:pPr algn="just">
              <a:buNone/>
            </a:pP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a:t>
            </a:r>
            <a:r>
              <a:rPr lang="en-US" sz="2400" b="1" dirty="0">
                <a:latin typeface="Times New Roman" pitchFamily="18" charset="0"/>
                <a:cs typeface="Times New Roman" pitchFamily="18" charset="0"/>
              </a:rPr>
              <a:t>2001, 2002, 2005, 2006, 2010, 2015</a:t>
            </a:r>
            <a:r>
              <a:rPr lang="en-US" sz="2400" b="1" dirty="0" smtClean="0">
                <a:latin typeface="Times New Roman" pitchFamily="18" charset="0"/>
                <a:cs typeface="Times New Roman" pitchFamily="18" charset="0"/>
              </a:rPr>
              <a:t>]</a:t>
            </a:r>
          </a:p>
          <a:p>
            <a:pPr algn="just">
              <a:buNone/>
            </a:pPr>
            <a:endParaRPr lang="en-US" sz="2400" b="1"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State Einstein's postulates of special theory of relativity. Explain why Galilean relativity failed to explain the actual results of Michelson-Morley and hence obtained Lorentz transformation.                                              [2006, 2018</a:t>
            </a:r>
            <a:r>
              <a:rPr lang="en-US" sz="2400" b="1" dirty="0" smtClean="0">
                <a:latin typeface="Times New Roman" pitchFamily="18" charset="0"/>
                <a:cs typeface="Times New Roman" pitchFamily="18" charset="0"/>
              </a:rPr>
              <a:t>]</a:t>
            </a:r>
          </a:p>
          <a:p>
            <a:pPr marL="0" indent="0" algn="just">
              <a:buNone/>
            </a:pPr>
            <a:endParaRPr lang="en-US" sz="2400" b="1"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Derive the Galilean transformation formula. State the fundamental postulates of special theory of relativity. Deduce the Lorentz transformation equation. </a:t>
            </a:r>
            <a:r>
              <a:rPr lang="en-US" sz="2400" b="1" dirty="0"/>
              <a:t>[2000, 2018]</a:t>
            </a:r>
          </a:p>
        </p:txBody>
      </p:sp>
    </p:spTree>
    <p:extLst>
      <p:ext uri="{BB962C8B-B14F-4D97-AF65-F5344CB8AC3E}">
        <p14:creationId xmlns="" xmlns:p14="http://schemas.microsoft.com/office/powerpoint/2010/main" val="20079786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- 6</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AB80E8D5-1C91-435B-B8E2-0E1C14722D1B}"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68</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1749529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a:t>
            </a:r>
            <a:r>
              <a:rPr lang="en-US" sz="2400" dirty="0" smtClean="0"/>
              <a:t>Length contraction and time dilation.</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9D56F826-4653-40F4-9194-1FA651A411C4}"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801676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Relativistic Mechanics and </a:t>
            </a:r>
            <a:r>
              <a:rPr lang="en-US" sz="2400" dirty="0" smtClean="0"/>
              <a:t>frame of references.</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46C0B35E-4C8D-44DC-9F8A-2BBD66CB9672}"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1463429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to solve the problems of length contraction and time dilation.</a:t>
            </a:r>
          </a:p>
        </p:txBody>
      </p:sp>
      <p:sp>
        <p:nvSpPr>
          <p:cNvPr id="4" name="Date Placeholder 3"/>
          <p:cNvSpPr>
            <a:spLocks noGrp="1"/>
          </p:cNvSpPr>
          <p:nvPr>
            <p:ph type="dt" sz="half" idx="10"/>
          </p:nvPr>
        </p:nvSpPr>
        <p:spPr/>
        <p:txBody>
          <a:bodyPr/>
          <a:lstStyle/>
          <a:p>
            <a:fld id="{80A0B767-7849-46D4-A413-4E2E6CDE26CC}"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1378754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161" y="1524000"/>
            <a:ext cx="8458200" cy="1468836"/>
          </a:xfrm>
        </p:spPr>
        <p:txBody>
          <a:bodyPr>
            <a:noAutofit/>
          </a:bodyPr>
          <a:lstStyle/>
          <a:p>
            <a:r>
              <a:rPr lang="en-US" sz="2400" b="1" dirty="0" smtClean="0">
                <a:solidFill>
                  <a:srgbClr val="FF0000"/>
                </a:solidFill>
                <a:latin typeface="Arial" panose="020B0604020202020204" pitchFamily="34" charset="0"/>
                <a:cs typeface="Arial" panose="020B0604020202020204" pitchFamily="34" charset="0"/>
              </a:rPr>
              <a:t>Einstein’s Postulates of Special Theory of Relativity</a:t>
            </a:r>
          </a:p>
          <a:p>
            <a:endParaRPr lang="en-US" sz="2400" b="1" dirty="0">
              <a:latin typeface="Arial" panose="020B0604020202020204" pitchFamily="34" charset="0"/>
              <a:cs typeface="Arial" panose="020B0604020202020204" pitchFamily="34" charset="0"/>
            </a:endParaRPr>
          </a:p>
          <a:p>
            <a:r>
              <a:rPr lang="en-US" sz="2400" b="1" dirty="0" smtClean="0">
                <a:solidFill>
                  <a:schemeClr val="accent3">
                    <a:lumMod val="50000"/>
                  </a:schemeClr>
                </a:solidFill>
                <a:latin typeface="Arial" panose="020B0604020202020204" pitchFamily="34" charset="0"/>
                <a:cs typeface="Arial" panose="020B0604020202020204" pitchFamily="34" charset="0"/>
              </a:rPr>
              <a:t>Lorentz’s Transformation Equations</a:t>
            </a:r>
            <a:endParaRPr lang="en-US" sz="2400" b="1" dirty="0">
              <a:solidFill>
                <a:schemeClr val="accent3">
                  <a:lumMod val="50000"/>
                </a:schemeClr>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D9C947A4-15A7-4866-A697-6A98FEFD33FB}"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Recap</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482600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161" y="1524000"/>
            <a:ext cx="8458200" cy="1468836"/>
          </a:xfrm>
        </p:spPr>
        <p:txBody>
          <a:bodyPr>
            <a:noAutofit/>
          </a:bodyPr>
          <a:lstStyle/>
          <a:p>
            <a:r>
              <a:rPr lang="en-US" sz="2400" b="1" dirty="0" smtClean="0">
                <a:solidFill>
                  <a:srgbClr val="7030A0"/>
                </a:solidFill>
                <a:latin typeface="Arial" panose="020B0604020202020204" pitchFamily="34" charset="0"/>
                <a:cs typeface="Arial" panose="020B0604020202020204" pitchFamily="34" charset="0"/>
              </a:rPr>
              <a:t>Length contraction</a:t>
            </a:r>
          </a:p>
          <a:p>
            <a:endParaRPr lang="en-US" sz="2400" b="1" dirty="0">
              <a:latin typeface="Arial" panose="020B0604020202020204" pitchFamily="34" charset="0"/>
              <a:cs typeface="Arial" panose="020B0604020202020204" pitchFamily="34" charset="0"/>
            </a:endParaRPr>
          </a:p>
          <a:p>
            <a:r>
              <a:rPr lang="en-US" sz="2400" b="1" dirty="0" smtClean="0">
                <a:solidFill>
                  <a:schemeClr val="accent6">
                    <a:lumMod val="50000"/>
                  </a:schemeClr>
                </a:solidFill>
                <a:latin typeface="Arial" panose="020B0604020202020204" pitchFamily="34" charset="0"/>
                <a:cs typeface="Arial" panose="020B0604020202020204" pitchFamily="34" charset="0"/>
              </a:rPr>
              <a:t>Time dilation</a:t>
            </a:r>
            <a:endParaRPr lang="en-US" sz="2400" b="1" dirty="0">
              <a:solidFill>
                <a:schemeClr val="accent6">
                  <a:lumMod val="50000"/>
                </a:schemeClr>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8686DA5E-138C-4222-A1E4-3DA16218C1B3}"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Today’s Lecture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4854596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200400"/>
            <a:ext cx="8229600" cy="2468563"/>
          </a:xfrm>
        </p:spPr>
        <p:txBody>
          <a:bodyPr>
            <a:normAutofit/>
          </a:bodyPr>
          <a:lstStyle/>
          <a:p>
            <a:pPr algn="just"/>
            <a:r>
              <a:rPr lang="en-US" sz="2600" b="1" dirty="0" smtClean="0">
                <a:solidFill>
                  <a:schemeClr val="accent6">
                    <a:lumMod val="75000"/>
                  </a:schemeClr>
                </a:solidFill>
                <a:latin typeface="Times New Roman" pitchFamily="18" charset="0"/>
                <a:cs typeface="Times New Roman" pitchFamily="18" charset="0"/>
              </a:rPr>
              <a:t>The </a:t>
            </a:r>
            <a:r>
              <a:rPr lang="en-US" sz="2600" b="1" dirty="0">
                <a:solidFill>
                  <a:schemeClr val="accent6">
                    <a:lumMod val="75000"/>
                  </a:schemeClr>
                </a:solidFill>
                <a:latin typeface="Times New Roman" pitchFamily="18" charset="0"/>
                <a:cs typeface="Times New Roman" pitchFamily="18" charset="0"/>
              </a:rPr>
              <a:t>appeared length of the body in the direction of motion  decreases,  is </a:t>
            </a:r>
            <a:r>
              <a:rPr lang="en-US" sz="2600" b="1" dirty="0" smtClean="0">
                <a:solidFill>
                  <a:schemeClr val="accent6">
                    <a:lumMod val="75000"/>
                  </a:schemeClr>
                </a:solidFill>
                <a:latin typeface="Times New Roman" pitchFamily="18" charset="0"/>
                <a:cs typeface="Times New Roman" pitchFamily="18" charset="0"/>
              </a:rPr>
              <a:t>called </a:t>
            </a:r>
            <a:r>
              <a:rPr lang="en-US" sz="2600" b="1" dirty="0">
                <a:solidFill>
                  <a:schemeClr val="accent6">
                    <a:lumMod val="75000"/>
                  </a:schemeClr>
                </a:solidFill>
                <a:latin typeface="Times New Roman" pitchFamily="18" charset="0"/>
                <a:cs typeface="Times New Roman" pitchFamily="18" charset="0"/>
              </a:rPr>
              <a:t>length </a:t>
            </a:r>
            <a:r>
              <a:rPr lang="en-US" sz="2600" b="1" dirty="0" smtClean="0">
                <a:solidFill>
                  <a:schemeClr val="accent6">
                    <a:lumMod val="75000"/>
                  </a:schemeClr>
                </a:solidFill>
                <a:latin typeface="Times New Roman" pitchFamily="18" charset="0"/>
                <a:cs typeface="Times New Roman" pitchFamily="18" charset="0"/>
              </a:rPr>
              <a:t>contraction. This is given as</a:t>
            </a:r>
            <a:endParaRPr lang="en-US" sz="2600" b="1" dirty="0">
              <a:solidFill>
                <a:schemeClr val="accent6">
                  <a:lumMod val="75000"/>
                </a:schemeClr>
              </a:solidFill>
            </a:endParaRPr>
          </a:p>
        </p:txBody>
      </p:sp>
      <p:sp>
        <p:nvSpPr>
          <p:cNvPr id="4" name="Date Placeholder 3"/>
          <p:cNvSpPr>
            <a:spLocks noGrp="1"/>
          </p:cNvSpPr>
          <p:nvPr>
            <p:ph type="dt" sz="half" idx="10"/>
          </p:nvPr>
        </p:nvSpPr>
        <p:spPr/>
        <p:txBody>
          <a:bodyPr/>
          <a:lstStyle/>
          <a:p>
            <a:fld id="{3E4E5EAC-D5F1-410A-9027-D5CBDB29B5A1}"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Length contraction</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9" name="Object 8"/>
          <p:cNvGraphicFramePr>
            <a:graphicFrameLocks noChangeAspect="1"/>
          </p:cNvGraphicFramePr>
          <p:nvPr>
            <p:extLst>
              <p:ext uri="{D42A27DB-BD31-4B8C-83A1-F6EECF244321}">
                <p14:modId xmlns="" xmlns:p14="http://schemas.microsoft.com/office/powerpoint/2010/main" val="3645020179"/>
              </p:ext>
            </p:extLst>
          </p:nvPr>
        </p:nvGraphicFramePr>
        <p:xfrm>
          <a:off x="1562100" y="4669980"/>
          <a:ext cx="2057400" cy="1000897"/>
        </p:xfrm>
        <a:graphic>
          <a:graphicData uri="http://schemas.openxmlformats.org/presentationml/2006/ole">
            <p:oleObj spid="_x0000_s8275" name="Equation" r:id="rId4" imgW="939800" imgH="457200" progId="">
              <p:embed/>
            </p:oleObj>
          </a:graphicData>
        </a:graphic>
      </p:graphicFrame>
      <p:sp>
        <p:nvSpPr>
          <p:cNvPr id="2" name="Rectangle 1"/>
          <p:cNvSpPr/>
          <p:nvPr/>
        </p:nvSpPr>
        <p:spPr>
          <a:xfrm>
            <a:off x="3886200" y="4537604"/>
            <a:ext cx="4991100" cy="984885"/>
          </a:xfrm>
          <a:prstGeom prst="rect">
            <a:avLst/>
          </a:prstGeom>
        </p:spPr>
        <p:txBody>
          <a:bodyPr wrap="square">
            <a:spAutoFit/>
          </a:bodyPr>
          <a:lstStyle/>
          <a:p>
            <a:pPr>
              <a:buNone/>
            </a:pPr>
            <a:endParaRPr lang="en-US" dirty="0">
              <a:latin typeface="Times New Roman" pitchFamily="18" charset="0"/>
              <a:cs typeface="Times New Roman" pitchFamily="18" charset="0"/>
            </a:endParaRPr>
          </a:p>
          <a:p>
            <a:pPr>
              <a:buNone/>
            </a:pPr>
            <a:r>
              <a:rPr lang="en-US"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L</a:t>
            </a:r>
            <a:r>
              <a:rPr lang="en-US" sz="2000" b="1" baseline="-25000" dirty="0" smtClean="0">
                <a:latin typeface="Times New Roman" pitchFamily="18" charset="0"/>
                <a:cs typeface="Times New Roman" pitchFamily="18" charset="0"/>
              </a:rPr>
              <a:t>0</a:t>
            </a:r>
            <a:r>
              <a:rPr lang="en-US" sz="2000" b="1" dirty="0">
                <a:latin typeface="Times New Roman" pitchFamily="18" charset="0"/>
                <a:cs typeface="Times New Roman" pitchFamily="18" charset="0"/>
              </a:rPr>
              <a:t>= actual length or proper length</a:t>
            </a:r>
          </a:p>
          <a:p>
            <a:pPr>
              <a:buNone/>
            </a:pPr>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L</a:t>
            </a:r>
            <a:r>
              <a:rPr lang="en-US" sz="2000" b="1" dirty="0">
                <a:latin typeface="Times New Roman" pitchFamily="18" charset="0"/>
                <a:cs typeface="Times New Roman" pitchFamily="18" charset="0"/>
              </a:rPr>
              <a:t>= appeared length or non proper length</a:t>
            </a:r>
          </a:p>
        </p:txBody>
      </p:sp>
      <p:pic>
        <p:nvPicPr>
          <p:cNvPr id="11" name="Picture 10" descr="relship.gif"/>
          <p:cNvPicPr>
            <a:picLocks noChangeAspect="1"/>
          </p:cNvPicPr>
          <p:nvPr/>
        </p:nvPicPr>
        <p:blipFill>
          <a:blip r:embed="rId5" cstate="print"/>
          <a:stretch>
            <a:fillRect/>
          </a:stretch>
        </p:blipFill>
        <p:spPr>
          <a:xfrm>
            <a:off x="1219200" y="1093156"/>
            <a:ext cx="7123563" cy="2061104"/>
          </a:xfrm>
          <a:prstGeom prst="rect">
            <a:avLst/>
          </a:prstGeom>
        </p:spPr>
      </p:pic>
    </p:spTree>
    <p:extLst>
      <p:ext uri="{BB962C8B-B14F-4D97-AF65-F5344CB8AC3E}">
        <p14:creationId xmlns="" xmlns:p14="http://schemas.microsoft.com/office/powerpoint/2010/main" val="98843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1274983"/>
            <a:ext cx="8229600" cy="4666765"/>
          </a:xfrm>
        </p:spPr>
        <p:txBody>
          <a:bodyPr/>
          <a:lstStyle/>
          <a:p>
            <a:pPr algn="just"/>
            <a:r>
              <a:rPr lang="en-US" sz="2600" b="1" dirty="0">
                <a:solidFill>
                  <a:srgbClr val="7030A0"/>
                </a:solidFill>
                <a:latin typeface="Times New Roman" pitchFamily="18" charset="0"/>
                <a:cs typeface="Times New Roman" pitchFamily="18" charset="0"/>
              </a:rPr>
              <a:t>A clock in a moving frame of reference (S’) measure a longer time interval between two events that occur in a stationary frame of reference than the same time interval measured by the clock in stationary frame(S</a:t>
            </a:r>
            <a:r>
              <a:rPr lang="en-US" sz="2600" b="1" dirty="0">
                <a:solidFill>
                  <a:srgbClr val="7030A0"/>
                </a:solidFill>
              </a:rPr>
              <a:t>). </a:t>
            </a:r>
          </a:p>
          <a:p>
            <a:pPr marL="0" indent="0" algn="just">
              <a:buNone/>
            </a:pPr>
            <a:endParaRPr lang="en-US" dirty="0"/>
          </a:p>
        </p:txBody>
      </p:sp>
      <p:sp>
        <p:nvSpPr>
          <p:cNvPr id="4" name="Date Placeholder 3"/>
          <p:cNvSpPr>
            <a:spLocks noGrp="1"/>
          </p:cNvSpPr>
          <p:nvPr>
            <p:ph type="dt" sz="half" idx="10"/>
          </p:nvPr>
        </p:nvSpPr>
        <p:spPr/>
        <p:txBody>
          <a:bodyPr/>
          <a:lstStyle/>
          <a:p>
            <a:fld id="{1ACAFC6C-73AF-4B34-8631-9884661008BC}"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2729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Time dilation</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9" name="Object 3"/>
          <p:cNvGraphicFramePr>
            <a:graphicFrameLocks noChangeAspect="1"/>
          </p:cNvGraphicFramePr>
          <p:nvPr>
            <p:extLst>
              <p:ext uri="{D42A27DB-BD31-4B8C-83A1-F6EECF244321}">
                <p14:modId xmlns="" xmlns:p14="http://schemas.microsoft.com/office/powerpoint/2010/main" val="2055427364"/>
              </p:ext>
            </p:extLst>
          </p:nvPr>
        </p:nvGraphicFramePr>
        <p:xfrm>
          <a:off x="2057400" y="3352800"/>
          <a:ext cx="2057400" cy="1749586"/>
        </p:xfrm>
        <a:graphic>
          <a:graphicData uri="http://schemas.openxmlformats.org/presentationml/2006/ole">
            <p:oleObj spid="_x0000_s9297" name="Equation" r:id="rId4" imgW="762000" imgH="647700" progId="">
              <p:embed/>
            </p:oleObj>
          </a:graphicData>
        </a:graphic>
      </p:graphicFrame>
      <p:pic>
        <p:nvPicPr>
          <p:cNvPr id="10" name="Picture 3" descr="F:\eng phys 1\2016-17\clock.gif"/>
          <p:cNvPicPr>
            <a:picLocks noChangeAspect="1" noChangeArrowheads="1" noCrop="1"/>
          </p:cNvPicPr>
          <p:nvPr/>
        </p:nvPicPr>
        <p:blipFill>
          <a:blip r:embed="rId5" cstate="print"/>
          <a:srcRect/>
          <a:stretch>
            <a:fillRect/>
          </a:stretch>
        </p:blipFill>
        <p:spPr bwMode="auto">
          <a:xfrm>
            <a:off x="5611504" y="3200400"/>
            <a:ext cx="2353567" cy="2316163"/>
          </a:xfrm>
          <a:prstGeom prst="rect">
            <a:avLst/>
          </a:prstGeom>
          <a:noFill/>
        </p:spPr>
      </p:pic>
    </p:spTree>
    <p:extLst>
      <p:ext uri="{BB962C8B-B14F-4D97-AF65-F5344CB8AC3E}">
        <p14:creationId xmlns="" xmlns:p14="http://schemas.microsoft.com/office/powerpoint/2010/main" val="417749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4B6F82-9359-44F4-AE27-825313AD17E2}" type="datetime1">
              <a:rPr lang="en-US" smtClean="0"/>
              <a:pPr/>
              <a:t>12/23/2020</a:t>
            </a:fld>
            <a:endParaRPr lang="en-US"/>
          </a:p>
        </p:txBody>
      </p:sp>
      <p:sp>
        <p:nvSpPr>
          <p:cNvPr id="5" name="Footer Placeholder 4"/>
          <p:cNvSpPr>
            <a:spLocks noGrp="1"/>
          </p:cNvSpPr>
          <p:nvPr>
            <p:ph type="ftr" sz="quarter" idx="11"/>
          </p:nvPr>
        </p:nvSpPr>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Length Contraction</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30050" name="Picture 2"/>
          <p:cNvPicPr>
            <a:picLocks noChangeAspect="1" noChangeArrowheads="1"/>
          </p:cNvPicPr>
          <p:nvPr/>
        </p:nvPicPr>
        <p:blipFill>
          <a:blip r:embed="rId3" cstate="print"/>
          <a:srcRect/>
          <a:stretch>
            <a:fillRect/>
          </a:stretch>
        </p:blipFill>
        <p:spPr bwMode="auto">
          <a:xfrm>
            <a:off x="0" y="990600"/>
            <a:ext cx="9144000" cy="838200"/>
          </a:xfrm>
          <a:prstGeom prst="rect">
            <a:avLst/>
          </a:prstGeom>
          <a:noFill/>
          <a:ln w="9525">
            <a:noFill/>
            <a:miter lim="800000"/>
            <a:headEnd/>
            <a:tailEnd/>
          </a:ln>
        </p:spPr>
      </p:pic>
      <p:pic>
        <p:nvPicPr>
          <p:cNvPr id="130051" name="Picture 3"/>
          <p:cNvPicPr>
            <a:picLocks noChangeAspect="1" noChangeArrowheads="1"/>
          </p:cNvPicPr>
          <p:nvPr/>
        </p:nvPicPr>
        <p:blipFill>
          <a:blip r:embed="rId4" cstate="print"/>
          <a:srcRect/>
          <a:stretch>
            <a:fillRect/>
          </a:stretch>
        </p:blipFill>
        <p:spPr bwMode="auto">
          <a:xfrm>
            <a:off x="0" y="1847850"/>
            <a:ext cx="9144000" cy="971550"/>
          </a:xfrm>
          <a:prstGeom prst="rect">
            <a:avLst/>
          </a:prstGeom>
          <a:noFill/>
          <a:ln w="9525">
            <a:noFill/>
            <a:miter lim="800000"/>
            <a:headEnd/>
            <a:tailEnd/>
          </a:ln>
        </p:spPr>
      </p:pic>
      <p:pic>
        <p:nvPicPr>
          <p:cNvPr id="130052" name="Picture 4"/>
          <p:cNvPicPr>
            <a:picLocks noChangeAspect="1" noChangeArrowheads="1"/>
          </p:cNvPicPr>
          <p:nvPr/>
        </p:nvPicPr>
        <p:blipFill>
          <a:blip r:embed="rId5" cstate="print"/>
          <a:srcRect/>
          <a:stretch>
            <a:fillRect/>
          </a:stretch>
        </p:blipFill>
        <p:spPr bwMode="auto">
          <a:xfrm>
            <a:off x="-1" y="2819400"/>
            <a:ext cx="9144001" cy="638175"/>
          </a:xfrm>
          <a:prstGeom prst="rect">
            <a:avLst/>
          </a:prstGeom>
          <a:noFill/>
          <a:ln w="9525">
            <a:noFill/>
            <a:miter lim="800000"/>
            <a:headEnd/>
            <a:tailEnd/>
          </a:ln>
        </p:spPr>
      </p:pic>
      <p:pic>
        <p:nvPicPr>
          <p:cNvPr id="130053" name="Picture 5"/>
          <p:cNvPicPr>
            <a:picLocks noChangeAspect="1" noChangeArrowheads="1"/>
          </p:cNvPicPr>
          <p:nvPr/>
        </p:nvPicPr>
        <p:blipFill>
          <a:blip r:embed="rId6" cstate="print"/>
          <a:srcRect/>
          <a:stretch>
            <a:fillRect/>
          </a:stretch>
        </p:blipFill>
        <p:spPr bwMode="auto">
          <a:xfrm>
            <a:off x="0" y="3514725"/>
            <a:ext cx="8991601" cy="828675"/>
          </a:xfrm>
          <a:prstGeom prst="rect">
            <a:avLst/>
          </a:prstGeom>
          <a:noFill/>
          <a:ln w="9525">
            <a:noFill/>
            <a:miter lim="800000"/>
            <a:headEnd/>
            <a:tailEnd/>
          </a:ln>
        </p:spPr>
      </p:pic>
      <p:pic>
        <p:nvPicPr>
          <p:cNvPr id="130054" name="Picture 6"/>
          <p:cNvPicPr>
            <a:picLocks noChangeAspect="1" noChangeArrowheads="1"/>
          </p:cNvPicPr>
          <p:nvPr/>
        </p:nvPicPr>
        <p:blipFill>
          <a:blip r:embed="rId7" cstate="print"/>
          <a:srcRect/>
          <a:stretch>
            <a:fillRect/>
          </a:stretch>
        </p:blipFill>
        <p:spPr bwMode="auto">
          <a:xfrm>
            <a:off x="0" y="4495800"/>
            <a:ext cx="9144000" cy="6858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68342"/>
            <a:ext cx="8229600" cy="5488008"/>
          </a:xfrm>
        </p:spPr>
        <p:txBody>
          <a:bodyPr>
            <a:noAutofit/>
          </a:bodyPr>
          <a:lstStyle/>
          <a:p>
            <a:pPr lvl="0"/>
            <a:r>
              <a:rPr lang="en-US" sz="2000" b="1" dirty="0">
                <a:latin typeface="Times New Roman" pitchFamily="18" charset="0"/>
                <a:cs typeface="Times New Roman" pitchFamily="18" charset="0"/>
              </a:rPr>
              <a:t>If  a train were to move with velocity of light, its length would be</a:t>
            </a:r>
          </a:p>
          <a:p>
            <a:pPr marL="907542" lvl="1" indent="-514350">
              <a:buAutoNum type="alphaLcParenBoth"/>
            </a:pPr>
            <a:r>
              <a:rPr lang="en-US" sz="2000" dirty="0">
                <a:latin typeface="Times New Roman" pitchFamily="18" charset="0"/>
                <a:cs typeface="Times New Roman" pitchFamily="18" charset="0"/>
              </a:rPr>
              <a:t>finite </a:t>
            </a:r>
          </a:p>
          <a:p>
            <a:pPr marL="907542" lvl="1" indent="-514350">
              <a:buAutoNum type="alphaLcParenBoth"/>
            </a:pPr>
            <a:r>
              <a:rPr lang="en-US" sz="2000" dirty="0">
                <a:latin typeface="Times New Roman" pitchFamily="18" charset="0"/>
                <a:cs typeface="Times New Roman" pitchFamily="18" charset="0"/>
              </a:rPr>
              <a:t>infinite </a:t>
            </a:r>
          </a:p>
          <a:p>
            <a:pPr marL="907542" lvl="1" indent="-514350">
              <a:buAutoNum type="alphaLcParenBoth"/>
            </a:pPr>
            <a:r>
              <a:rPr lang="en-US" sz="2000" dirty="0">
                <a:latin typeface="Times New Roman" pitchFamily="18" charset="0"/>
                <a:cs typeface="Times New Roman" pitchFamily="18" charset="0"/>
              </a:rPr>
              <a:t>unchanged</a:t>
            </a:r>
          </a:p>
          <a:p>
            <a:pPr marL="907542" lvl="1" indent="-514350">
              <a:buAutoNum type="alphaLcParenBoth"/>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zero</a:t>
            </a:r>
            <a:endParaRPr lang="en-US" sz="2000" dirty="0">
              <a:latin typeface="Times New Roman" pitchFamily="18" charset="0"/>
              <a:cs typeface="Times New Roman" pitchFamily="18" charset="0"/>
            </a:endParaRPr>
          </a:p>
          <a:p>
            <a:pPr lvl="0">
              <a:defRPr/>
            </a:pPr>
            <a:r>
              <a:rPr lang="en-US" sz="2000" b="1" dirty="0">
                <a:latin typeface="Times New Roman" pitchFamily="18" charset="0"/>
                <a:cs typeface="Times New Roman" pitchFamily="18" charset="0"/>
              </a:rPr>
              <a:t>The length of an object will be maximum when it is  </a:t>
            </a:r>
          </a:p>
          <a:p>
            <a:pPr marL="907542" lvl="1" indent="-514350">
              <a:buFont typeface="Arial" pitchFamily="34" charset="0"/>
              <a:buAutoNum type="alphaLcParenBoth"/>
              <a:defRPr/>
            </a:pPr>
            <a:r>
              <a:rPr lang="en-US" sz="2000" dirty="0">
                <a:latin typeface="Times New Roman" pitchFamily="18" charset="0"/>
                <a:cs typeface="Times New Roman" pitchFamily="18" charset="0"/>
              </a:rPr>
              <a:t>moving with speed v&lt;&lt;c </a:t>
            </a:r>
          </a:p>
          <a:p>
            <a:pPr marL="907542" lvl="1" indent="-514350">
              <a:buFont typeface="Arial" pitchFamily="34" charset="0"/>
              <a:buAutoNum type="alphaLcParenBoth"/>
              <a:defRPr/>
            </a:pPr>
            <a:r>
              <a:rPr lang="en-US" sz="2000" dirty="0">
                <a:latin typeface="Times New Roman" pitchFamily="18" charset="0"/>
                <a:cs typeface="Times New Roman" pitchFamily="18" charset="0"/>
              </a:rPr>
              <a:t> Moving with speed,</a:t>
            </a:r>
          </a:p>
          <a:p>
            <a:pPr marL="907542" lvl="1" indent="-514350">
              <a:buFont typeface="Arial" pitchFamily="34" charset="0"/>
              <a:buAutoNum type="alphaLcParenBoth"/>
              <a:defRPr/>
            </a:pPr>
            <a:r>
              <a:rPr lang="en-US" sz="2000" dirty="0">
                <a:latin typeface="Times New Roman" pitchFamily="18" charset="0"/>
                <a:cs typeface="Times New Roman" pitchFamily="18" charset="0"/>
              </a:rPr>
              <a:t>at rest </a:t>
            </a:r>
          </a:p>
          <a:p>
            <a:pPr marL="907542" lvl="1" indent="-514350">
              <a:buFont typeface="Wingdings 2"/>
              <a:buAutoNum type="alphaLcParenBoth"/>
              <a:defRPr/>
            </a:pPr>
            <a:r>
              <a:rPr lang="en-US" sz="2000" dirty="0">
                <a:latin typeface="Times New Roman" pitchFamily="18" charset="0"/>
                <a:cs typeface="Times New Roman" pitchFamily="18" charset="0"/>
              </a:rPr>
              <a:t>none of </a:t>
            </a:r>
            <a:r>
              <a:rPr lang="en-US" sz="2000" dirty="0" smtClean="0">
                <a:latin typeface="Times New Roman" pitchFamily="18" charset="0"/>
                <a:cs typeface="Times New Roman" pitchFamily="18" charset="0"/>
              </a:rPr>
              <a:t>these</a:t>
            </a:r>
            <a:endParaRPr lang="en-US" sz="2000" dirty="0">
              <a:latin typeface="Times New Roman" pitchFamily="18" charset="0"/>
              <a:cs typeface="Times New Roman" pitchFamily="18" charset="0"/>
            </a:endParaRPr>
          </a:p>
          <a:p>
            <a:pPr lvl="0"/>
            <a:r>
              <a:rPr lang="en-US" sz="2000" b="1" dirty="0">
                <a:latin typeface="Times New Roman" pitchFamily="18" charset="0"/>
                <a:cs typeface="Times New Roman" pitchFamily="18" charset="0"/>
              </a:rPr>
              <a:t>Decay of μ meson supports  </a:t>
            </a:r>
          </a:p>
          <a:p>
            <a:pPr marL="907542" lvl="1" indent="-514350">
              <a:buAutoNum type="alphaLcParenBoth"/>
            </a:pPr>
            <a:r>
              <a:rPr lang="en-US" sz="2000" dirty="0">
                <a:latin typeface="Times New Roman" pitchFamily="18" charset="0"/>
                <a:cs typeface="Times New Roman" pitchFamily="18" charset="0"/>
              </a:rPr>
              <a:t>Time dilation     </a:t>
            </a:r>
          </a:p>
          <a:p>
            <a:pPr marL="907542" lvl="1" indent="-514350">
              <a:buAutoNum type="alphaLcParenBoth"/>
            </a:pPr>
            <a:r>
              <a:rPr lang="en-US" sz="2000" dirty="0">
                <a:latin typeface="Times New Roman" pitchFamily="18" charset="0"/>
                <a:cs typeface="Times New Roman" pitchFamily="18" charset="0"/>
              </a:rPr>
              <a:t>Relativity of mass</a:t>
            </a:r>
          </a:p>
          <a:p>
            <a:pPr marL="907542" lvl="1" indent="-514350">
              <a:buAutoNum type="alphaLcParenBoth"/>
            </a:pPr>
            <a:r>
              <a:rPr lang="en-US" sz="2000" dirty="0">
                <a:latin typeface="Times New Roman" pitchFamily="18" charset="0"/>
                <a:cs typeface="Times New Roman" pitchFamily="18" charset="0"/>
              </a:rPr>
              <a:t>Length contraction                      </a:t>
            </a:r>
          </a:p>
          <a:p>
            <a:pPr marL="907542" lvl="1" indent="-514350">
              <a:buAutoNum type="alphaLcParenBoth"/>
            </a:pPr>
            <a:r>
              <a:rPr lang="en-US" sz="2000" dirty="0">
                <a:latin typeface="Times New Roman" pitchFamily="18" charset="0"/>
                <a:cs typeface="Times New Roman" pitchFamily="18" charset="0"/>
              </a:rPr>
              <a:t>Relativity of energy</a:t>
            </a:r>
          </a:p>
        </p:txBody>
      </p:sp>
      <p:sp>
        <p:nvSpPr>
          <p:cNvPr id="4" name="Date Placeholder 3"/>
          <p:cNvSpPr>
            <a:spLocks noGrp="1"/>
          </p:cNvSpPr>
          <p:nvPr>
            <p:ph type="dt" sz="half" idx="10"/>
          </p:nvPr>
        </p:nvSpPr>
        <p:spPr/>
        <p:txBody>
          <a:bodyPr/>
          <a:lstStyle/>
          <a:p>
            <a:fld id="{8B22D380-2A37-4B27-92DF-BE1EE088D636}"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2729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noProof="0" dirty="0" smtClean="0"/>
              <a:t>MCQs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3906263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1274983"/>
            <a:ext cx="8229600" cy="4666765"/>
          </a:xfrm>
        </p:spPr>
        <p:txBody>
          <a:bodyPr>
            <a:normAutofit/>
          </a:bodyPr>
          <a:lstStyle/>
          <a:p>
            <a:pPr algn="just"/>
            <a:r>
              <a:rPr lang="en-US" sz="2400" b="1" dirty="0">
                <a:latin typeface="Times New Roman" pitchFamily="18" charset="0"/>
                <a:cs typeface="Times New Roman" pitchFamily="18" charset="0"/>
              </a:rPr>
              <a:t>What do you mean by length contraction at relativistic speed? Deduce the necessary expression for it.                </a:t>
            </a:r>
            <a:r>
              <a:rPr lang="en-US" sz="2400" b="1" dirty="0"/>
              <a:t>[2004, 2016</a:t>
            </a:r>
            <a:r>
              <a:rPr lang="en-US" sz="2400" b="1" dirty="0" smtClean="0"/>
              <a:t>]</a:t>
            </a:r>
          </a:p>
          <a:p>
            <a:pPr marL="0" indent="0" algn="just">
              <a:buNone/>
            </a:pPr>
            <a:endParaRPr lang="en-US" sz="2400" b="1" dirty="0"/>
          </a:p>
          <a:p>
            <a:pPr algn="just"/>
            <a:r>
              <a:rPr lang="en-US" sz="2400" b="1" dirty="0">
                <a:latin typeface="Times New Roman" pitchFamily="18" charset="0"/>
                <a:cs typeface="Times New Roman" pitchFamily="18" charset="0"/>
              </a:rPr>
              <a:t>What do you understand by time dilation? Describe experimental evidence to show time dilation is a real effect. </a:t>
            </a:r>
            <a:r>
              <a:rPr lang="en-US" sz="2400" b="1" dirty="0" smtClean="0">
                <a:latin typeface="Times New Roman" pitchFamily="18" charset="0"/>
                <a:cs typeface="Times New Roman" pitchFamily="18" charset="0"/>
              </a:rPr>
              <a:t>[</a:t>
            </a:r>
            <a:r>
              <a:rPr lang="en-US" sz="2400" b="1" dirty="0">
                <a:latin typeface="Times New Roman" pitchFamily="18" charset="0"/>
                <a:cs typeface="Times New Roman" pitchFamily="18" charset="0"/>
              </a:rPr>
              <a:t>2003, 2005, 2006, 2007, 2008, 2010, 2012, 2013, 2018]</a:t>
            </a:r>
          </a:p>
          <a:p>
            <a:pPr algn="just">
              <a:buNone/>
            </a:pPr>
            <a:endParaRPr lang="en-US" sz="2400" b="1"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Show that a clock moving with velocity ‘v’ relative to an observer appears to him go slow by a factor of 	</a:t>
            </a:r>
            <a:r>
              <a:rPr lang="en-US" sz="2400" b="1" dirty="0" smtClean="0">
                <a:latin typeface="Times New Roman" pitchFamily="18" charset="0"/>
                <a:cs typeface="Times New Roman" pitchFamily="18" charset="0"/>
              </a:rPr>
              <a:t>then </a:t>
            </a:r>
            <a:r>
              <a:rPr lang="en-US" sz="2400" b="1" dirty="0">
                <a:latin typeface="Times New Roman" pitchFamily="18" charset="0"/>
                <a:cs typeface="Times New Roman" pitchFamily="18" charset="0"/>
              </a:rPr>
              <a:t>at rest </a:t>
            </a:r>
            <a:r>
              <a:rPr lang="en-US" sz="2400" b="1" dirty="0" smtClean="0">
                <a:latin typeface="Times New Roman" pitchFamily="18" charset="0"/>
                <a:cs typeface="Times New Roman" pitchFamily="18" charset="0"/>
              </a:rPr>
              <a:t>relative to him.                       [2006, 2009, 2018]</a:t>
            </a:r>
            <a:endParaRPr lang="en-US" sz="24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208D2C08-EA5F-4243-95AB-DA510993683C}"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2729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noProof="0" dirty="0" smtClean="0"/>
              <a:t>Old Papers Questions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1549091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- 7</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43793149-75D5-457D-AB12-EE6DFACCF2D0}"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78</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4477260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a:t>
            </a:r>
            <a:r>
              <a:rPr lang="en-US" sz="2400" dirty="0" smtClean="0"/>
              <a:t>addition of velocities.</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4C6BC0FB-A146-4A82-88F7-28873CF4E5A0}"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8805830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a:t>
            </a:r>
            <a:r>
              <a:rPr lang="en-US" sz="2400" dirty="0"/>
              <a:t>to </a:t>
            </a:r>
            <a:r>
              <a:rPr lang="en-US" sz="2400" dirty="0" smtClean="0"/>
              <a:t>define relativistic mechanics and frame of references.</a:t>
            </a:r>
          </a:p>
        </p:txBody>
      </p:sp>
      <p:sp>
        <p:nvSpPr>
          <p:cNvPr id="4" name="Date Placeholder 3"/>
          <p:cNvSpPr>
            <a:spLocks noGrp="1"/>
          </p:cNvSpPr>
          <p:nvPr>
            <p:ph type="dt" sz="half" idx="10"/>
          </p:nvPr>
        </p:nvSpPr>
        <p:spPr/>
        <p:txBody>
          <a:bodyPr/>
          <a:lstStyle/>
          <a:p>
            <a:fld id="{461B17B6-FF3D-490A-865A-E63733477AB6}"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9715066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to apply the concept of addition of velocities.</a:t>
            </a:r>
          </a:p>
        </p:txBody>
      </p:sp>
      <p:sp>
        <p:nvSpPr>
          <p:cNvPr id="4" name="Date Placeholder 3"/>
          <p:cNvSpPr>
            <a:spLocks noGrp="1"/>
          </p:cNvSpPr>
          <p:nvPr>
            <p:ph type="dt" sz="half" idx="10"/>
          </p:nvPr>
        </p:nvSpPr>
        <p:spPr/>
        <p:txBody>
          <a:bodyPr/>
          <a:lstStyle/>
          <a:p>
            <a:fld id="{D77735BE-658F-4D17-959C-474784D81EE8}"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1808944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161" y="1524000"/>
            <a:ext cx="8458200" cy="1468836"/>
          </a:xfrm>
        </p:spPr>
        <p:txBody>
          <a:bodyPr>
            <a:noAutofit/>
          </a:bodyPr>
          <a:lstStyle/>
          <a:p>
            <a:r>
              <a:rPr lang="en-US" sz="2400" b="1" dirty="0" smtClean="0">
                <a:solidFill>
                  <a:srgbClr val="7030A0"/>
                </a:solidFill>
                <a:latin typeface="Arial" panose="020B0604020202020204" pitchFamily="34" charset="0"/>
                <a:cs typeface="Arial" panose="020B0604020202020204" pitchFamily="34" charset="0"/>
              </a:rPr>
              <a:t>Length contraction</a:t>
            </a:r>
          </a:p>
          <a:p>
            <a:endParaRPr lang="en-US" sz="2400" b="1" dirty="0">
              <a:latin typeface="Arial" panose="020B0604020202020204" pitchFamily="34" charset="0"/>
              <a:cs typeface="Arial" panose="020B0604020202020204" pitchFamily="34" charset="0"/>
            </a:endParaRPr>
          </a:p>
          <a:p>
            <a:r>
              <a:rPr lang="en-US" sz="2400" b="1" dirty="0" smtClean="0">
                <a:solidFill>
                  <a:schemeClr val="accent6">
                    <a:lumMod val="50000"/>
                  </a:schemeClr>
                </a:solidFill>
                <a:latin typeface="Arial" panose="020B0604020202020204" pitchFamily="34" charset="0"/>
                <a:cs typeface="Arial" panose="020B0604020202020204" pitchFamily="34" charset="0"/>
              </a:rPr>
              <a:t>Time dilation</a:t>
            </a:r>
            <a:endParaRPr lang="en-US" sz="2400" b="1" dirty="0">
              <a:solidFill>
                <a:schemeClr val="accent6">
                  <a:lumMod val="50000"/>
                </a:schemeClr>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168B3A87-D300-4CB2-872B-CCDFBA729BE5}"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Recap</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2056151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458200" cy="914400"/>
          </a:xfrm>
        </p:spPr>
        <p:txBody>
          <a:bodyPr>
            <a:noAutofit/>
          </a:bodyPr>
          <a:lstStyle/>
          <a:p>
            <a:r>
              <a:rPr lang="en-US" sz="2400" b="1" dirty="0" smtClean="0">
                <a:solidFill>
                  <a:srgbClr val="7030A0"/>
                </a:solidFill>
                <a:latin typeface="Arial" panose="020B0604020202020204" pitchFamily="34" charset="0"/>
                <a:cs typeface="Arial" panose="020B0604020202020204" pitchFamily="34" charset="0"/>
              </a:rPr>
              <a:t>Addition of relativistic velocities </a:t>
            </a:r>
          </a:p>
          <a:p>
            <a:endParaRPr lang="en-US" sz="24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32B8E9B8-6D30-4393-A21D-C62787833C9E}"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Today’s Lecture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1224877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48E2FB-4DC2-4749-B4E0-0F06C3C3846C}"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Addition of velocities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57200" y="1451583"/>
            <a:ext cx="8229600" cy="1447799"/>
          </a:xfrm>
        </p:spPr>
        <p:txBody>
          <a:bodyPr>
            <a:normAutofit/>
          </a:bodyPr>
          <a:lstStyle/>
          <a:p>
            <a:r>
              <a:rPr lang="en-US" sz="2600" b="1" dirty="0">
                <a:solidFill>
                  <a:srgbClr val="C00000"/>
                </a:solidFill>
                <a:latin typeface="Times New Roman" pitchFamily="18" charset="0"/>
                <a:cs typeface="Times New Roman" pitchFamily="18" charset="0"/>
              </a:rPr>
              <a:t>Let u be the velocity of a particle in frame S, u’  is the velocity of particle in frame S’ and v be the velocity of frame S’ relative to S then</a:t>
            </a:r>
          </a:p>
        </p:txBody>
      </p:sp>
      <p:graphicFrame>
        <p:nvGraphicFramePr>
          <p:cNvPr id="11" name="Object 10"/>
          <p:cNvGraphicFramePr>
            <a:graphicFrameLocks noChangeAspect="1"/>
          </p:cNvGraphicFramePr>
          <p:nvPr>
            <p:extLst>
              <p:ext uri="{D42A27DB-BD31-4B8C-83A1-F6EECF244321}">
                <p14:modId xmlns="" xmlns:p14="http://schemas.microsoft.com/office/powerpoint/2010/main" val="1670194638"/>
              </p:ext>
            </p:extLst>
          </p:nvPr>
        </p:nvGraphicFramePr>
        <p:xfrm>
          <a:off x="3246816" y="3573777"/>
          <a:ext cx="2650367" cy="1639888"/>
        </p:xfrm>
        <a:graphic>
          <a:graphicData uri="http://schemas.openxmlformats.org/presentationml/2006/ole">
            <p:oleObj spid="_x0000_s10318" name="Equation" r:id="rId4" imgW="736280" imgH="583947" progId="">
              <p:embed/>
            </p:oleObj>
          </a:graphicData>
        </a:graphic>
      </p:graphicFrame>
    </p:spTree>
    <p:extLst>
      <p:ext uri="{BB962C8B-B14F-4D97-AF65-F5344CB8AC3E}">
        <p14:creationId xmlns="" xmlns:p14="http://schemas.microsoft.com/office/powerpoint/2010/main" val="339960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E46623-D1F5-4B72-A4A4-4D2609E0F1A8}"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noProof="0" dirty="0" smtClean="0"/>
              <a:t>MCQs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57200" y="1143000"/>
            <a:ext cx="8229600" cy="4876801"/>
          </a:xfrm>
        </p:spPr>
        <p:txBody>
          <a:bodyPr>
            <a:normAutofit/>
          </a:bodyPr>
          <a:lstStyle/>
          <a:p>
            <a:pPr lvl="0" algn="just"/>
            <a:r>
              <a:rPr lang="en-US" sz="2400" b="1" dirty="0">
                <a:latin typeface="Times New Roman" pitchFamily="18" charset="0"/>
                <a:cs typeface="Times New Roman" pitchFamily="18" charset="0"/>
              </a:rPr>
              <a:t>Two photons approach each other. There relative velocity will be </a:t>
            </a:r>
          </a:p>
          <a:p>
            <a:pPr marL="907542" lvl="1" indent="-514350" algn="just">
              <a:buAutoNum type="alphaLcParenBoth"/>
            </a:pPr>
            <a:r>
              <a:rPr lang="en-US" sz="2400" b="1" dirty="0">
                <a:latin typeface="Times New Roman" pitchFamily="18" charset="0"/>
                <a:cs typeface="Times New Roman" pitchFamily="18" charset="0"/>
              </a:rPr>
              <a:t>Zero  	        (b) c/2              (c)   c                 (d)  2c</a:t>
            </a:r>
          </a:p>
          <a:p>
            <a:pPr lvl="0" algn="just"/>
            <a:r>
              <a:rPr lang="en-US" sz="2400" b="1" dirty="0">
                <a:latin typeface="Times New Roman" pitchFamily="18" charset="0"/>
                <a:cs typeface="Times New Roman" pitchFamily="18" charset="0"/>
              </a:rPr>
              <a:t>Two particles are moving in opposite directions each with a speed of 0.9c. The velocity of one particle relative to other is </a:t>
            </a:r>
          </a:p>
          <a:p>
            <a:pPr marL="907542" lvl="1" indent="-514350" algn="just">
              <a:buAutoNum type="alphaLcParenBoth"/>
            </a:pPr>
            <a:r>
              <a:rPr lang="en-US" sz="2400" b="1" dirty="0">
                <a:latin typeface="Times New Roman" pitchFamily="18" charset="0"/>
                <a:cs typeface="Times New Roman" pitchFamily="18" charset="0"/>
              </a:rPr>
              <a:t>zero              (b) 1.8c          (c) 0.994c            (d) 0.9c</a:t>
            </a:r>
          </a:p>
          <a:p>
            <a:pPr lvl="0" algn="just"/>
            <a:r>
              <a:rPr lang="en-US" sz="2400" b="1" dirty="0">
                <a:latin typeface="Times New Roman" pitchFamily="18" charset="0"/>
                <a:cs typeface="Times New Roman" pitchFamily="18" charset="0"/>
              </a:rPr>
              <a:t>An electron is chased by a photon. The speed of the electron is 0.9c. Their relative velocity is  </a:t>
            </a:r>
          </a:p>
          <a:p>
            <a:pPr marL="907542" lvl="1" indent="-514350" algn="just">
              <a:buAutoNum type="alphaLcParenBoth"/>
            </a:pPr>
            <a:r>
              <a:rPr lang="en-US" sz="2400" b="1" dirty="0">
                <a:latin typeface="Times New Roman" pitchFamily="18" charset="0"/>
                <a:cs typeface="Times New Roman" pitchFamily="18" charset="0"/>
              </a:rPr>
              <a:t>0.1c                 (b) c             </a:t>
            </a:r>
            <a:r>
              <a:rPr lang="en-US" sz="2400" b="1" dirty="0" smtClean="0">
                <a:latin typeface="Times New Roman" pitchFamily="18" charset="0"/>
                <a:cs typeface="Times New Roman" pitchFamily="18" charset="0"/>
              </a:rPr>
              <a:t> </a:t>
            </a:r>
            <a:r>
              <a:rPr lang="en-US" sz="2400" b="1" dirty="0">
                <a:latin typeface="Times New Roman" pitchFamily="18" charset="0"/>
                <a:cs typeface="Times New Roman" pitchFamily="18" charset="0"/>
              </a:rPr>
              <a:t>(c) 0.9c   </a:t>
            </a:r>
            <a:r>
              <a:rPr lang="en-US" sz="2400" b="1" dirty="0" smtClean="0">
                <a:latin typeface="Times New Roman" pitchFamily="18" charset="0"/>
                <a:cs typeface="Times New Roman" pitchFamily="18" charset="0"/>
              </a:rPr>
              <a:t>   (</a:t>
            </a:r>
            <a:r>
              <a:rPr lang="en-US" sz="2400" b="1" dirty="0">
                <a:latin typeface="Times New Roman" pitchFamily="18" charset="0"/>
                <a:cs typeface="Times New Roman" pitchFamily="18" charset="0"/>
              </a:rPr>
              <a:t>d) none of </a:t>
            </a:r>
            <a:r>
              <a:rPr lang="en-US" sz="2400" b="1" dirty="0" smtClean="0">
                <a:latin typeface="Times New Roman" pitchFamily="18" charset="0"/>
                <a:cs typeface="Times New Roman" pitchFamily="18" charset="0"/>
              </a:rPr>
              <a:t>these</a:t>
            </a:r>
            <a:endParaRPr lang="en-US" sz="2400" b="1" dirty="0">
              <a:latin typeface="Times New Roman" pitchFamily="18" charset="0"/>
              <a:cs typeface="Times New Roman" pitchFamily="18" charset="0"/>
            </a:endParaRPr>
          </a:p>
        </p:txBody>
      </p:sp>
    </p:spTree>
    <p:extLst>
      <p:ext uri="{BB962C8B-B14F-4D97-AF65-F5344CB8AC3E}">
        <p14:creationId xmlns="" xmlns:p14="http://schemas.microsoft.com/office/powerpoint/2010/main" val="9533560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2F2A42-E051-4C60-A8A8-806A3160634D}"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noProof="0" dirty="0" smtClean="0"/>
              <a:t>Old Papers Questions</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57200" y="1451583"/>
            <a:ext cx="8229600" cy="3730017"/>
          </a:xfrm>
        </p:spPr>
        <p:txBody>
          <a:bodyPr>
            <a:normAutofit/>
          </a:bodyPr>
          <a:lstStyle/>
          <a:p>
            <a:pPr algn="just"/>
            <a:r>
              <a:rPr lang="en-US" sz="2400" b="1" dirty="0" smtClean="0">
                <a:latin typeface="Times New Roman" pitchFamily="18" charset="0"/>
                <a:cs typeface="Times New Roman" pitchFamily="18" charset="0"/>
              </a:rPr>
              <a:t>Deduce the relativistic addition theorem. Show that it is consistent with Einstein’s second postulate. </a:t>
            </a:r>
          </a:p>
          <a:p>
            <a:pPr algn="just">
              <a:buNone/>
            </a:pPr>
            <a:r>
              <a:rPr lang="en-US" sz="2400" b="1" dirty="0" smtClean="0"/>
              <a:t>		      	                       </a:t>
            </a:r>
            <a:r>
              <a:rPr lang="en-US" sz="2400" b="1" dirty="0" smtClean="0">
                <a:latin typeface="Times New Roman" pitchFamily="18" charset="0"/>
                <a:cs typeface="Times New Roman" pitchFamily="18" charset="0"/>
              </a:rPr>
              <a:t>[2002, 2003, 2005, 2007, 2010, 2018]</a:t>
            </a:r>
          </a:p>
          <a:p>
            <a:pPr algn="just">
              <a:buNone/>
            </a:pPr>
            <a:endParaRPr lang="en-US" sz="2400" b="1" dirty="0" smtClean="0"/>
          </a:p>
          <a:p>
            <a:pPr algn="just"/>
            <a:r>
              <a:rPr lang="en-US" sz="2400" b="1" dirty="0" smtClean="0">
                <a:latin typeface="Times New Roman" pitchFamily="18" charset="0"/>
                <a:cs typeface="Times New Roman" pitchFamily="18" charset="0"/>
              </a:rPr>
              <a:t>Obtain the expression for the addition of the relativistic velocities. Show that ‘c’ is invariant.   </a:t>
            </a:r>
          </a:p>
          <a:p>
            <a:pPr algn="just">
              <a:buNone/>
            </a:pPr>
            <a:r>
              <a:rPr lang="en-US" sz="2400" b="1" dirty="0" smtClean="0">
                <a:latin typeface="Times New Roman" pitchFamily="18" charset="0"/>
                <a:cs typeface="Times New Roman" pitchFamily="18" charset="0"/>
              </a:rPr>
              <a:t>			                              [2004, 2008, 2012, 2013, 2018]</a:t>
            </a:r>
          </a:p>
          <a:p>
            <a:endParaRPr lang="en-US" sz="2600" b="1" dirty="0">
              <a:solidFill>
                <a:srgbClr val="C000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2503684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- 8</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23E2AC0A-9ECD-4767-8F73-306700815440}"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86</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2840497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a:t>
            </a:r>
            <a:r>
              <a:rPr lang="en-US" sz="2400" dirty="0" smtClean="0"/>
              <a:t>variation of mass with velocity.</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8DE15EF4-6305-4DC9-AB69-41E6047F2662}"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8558123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to solve the problems of variation of mass.</a:t>
            </a:r>
          </a:p>
        </p:txBody>
      </p:sp>
      <p:sp>
        <p:nvSpPr>
          <p:cNvPr id="4" name="Date Placeholder 3"/>
          <p:cNvSpPr>
            <a:spLocks noGrp="1"/>
          </p:cNvSpPr>
          <p:nvPr>
            <p:ph type="dt" sz="half" idx="10"/>
          </p:nvPr>
        </p:nvSpPr>
        <p:spPr/>
        <p:txBody>
          <a:bodyPr/>
          <a:lstStyle/>
          <a:p>
            <a:fld id="{65E7D0BB-5C4C-4879-972E-489CE477FDE0}"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82740943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458200" cy="914400"/>
          </a:xfrm>
        </p:spPr>
        <p:txBody>
          <a:bodyPr>
            <a:noAutofit/>
          </a:bodyPr>
          <a:lstStyle/>
          <a:p>
            <a:r>
              <a:rPr lang="en-US" sz="2400" b="1" dirty="0" smtClean="0">
                <a:solidFill>
                  <a:srgbClr val="002060"/>
                </a:solidFill>
                <a:latin typeface="Arial" panose="020B0604020202020204" pitchFamily="34" charset="0"/>
                <a:cs typeface="Arial" panose="020B0604020202020204" pitchFamily="34" charset="0"/>
              </a:rPr>
              <a:t>Addition of relativistic velocities </a:t>
            </a:r>
          </a:p>
          <a:p>
            <a:endParaRPr lang="en-US" sz="24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C6396A2E-EA3D-48F4-8DDE-21094C7C1CB4}"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Recap</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1330902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600" b="1" dirty="0" smtClean="0">
                <a:solidFill>
                  <a:schemeClr val="accent6">
                    <a:lumMod val="50000"/>
                  </a:schemeClr>
                </a:solidFill>
              </a:rPr>
              <a:t>Basic idea of reference of measurement</a:t>
            </a:r>
          </a:p>
          <a:p>
            <a:r>
              <a:rPr lang="en-US" sz="2600" b="1" dirty="0" smtClean="0">
                <a:solidFill>
                  <a:srgbClr val="7030A0"/>
                </a:solidFill>
              </a:rPr>
              <a:t>Awareness of Co-ordinate system</a:t>
            </a:r>
            <a:endParaRPr lang="en-US" sz="2600" b="1" dirty="0">
              <a:solidFill>
                <a:srgbClr val="7030A0"/>
              </a:solidFill>
            </a:endParaRPr>
          </a:p>
        </p:txBody>
      </p:sp>
      <p:sp>
        <p:nvSpPr>
          <p:cNvPr id="4" name="Date Placeholder 3"/>
          <p:cNvSpPr>
            <a:spLocks noGrp="1"/>
          </p:cNvSpPr>
          <p:nvPr>
            <p:ph type="dt" sz="half" idx="10"/>
          </p:nvPr>
        </p:nvSpPr>
        <p:spPr/>
        <p:txBody>
          <a:bodyPr/>
          <a:lstStyle/>
          <a:p>
            <a:fld id="{46798487-4F4A-4A4D-9DA0-CBE4BAEDBFC8}"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Prerequisite </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458200" cy="914400"/>
          </a:xfrm>
        </p:spPr>
        <p:txBody>
          <a:bodyPr>
            <a:noAutofit/>
          </a:bodyPr>
          <a:lstStyle/>
          <a:p>
            <a:r>
              <a:rPr lang="en-US" sz="2400" b="1" dirty="0" smtClean="0">
                <a:solidFill>
                  <a:srgbClr val="7030A0"/>
                </a:solidFill>
                <a:latin typeface="Arial" panose="020B0604020202020204" pitchFamily="34" charset="0"/>
                <a:cs typeface="Arial" panose="020B0604020202020204" pitchFamily="34" charset="0"/>
              </a:rPr>
              <a:t>Variation of mass with relativistic velocity </a:t>
            </a:r>
          </a:p>
          <a:p>
            <a:endParaRPr lang="en-US" sz="24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365B6484-A732-4E86-A68D-5C38883A37F6}"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dirty="0" smtClean="0"/>
              <a:t> </a:t>
            </a:r>
            <a:r>
              <a:rPr lang="en-US" sz="3200" dirty="0" smtClean="0"/>
              <a:t>Today’s Lecture</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2556434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F44A49-BB37-49E4-8825-9FA18B082F44}"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t>Variation of mass with velocity</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9" name="Picture 2" descr="http://image.slidesharecdn.com/relativity-160130074831/95/relativity-26-638.jpg?cb=1454140219"/>
          <p:cNvPicPr>
            <a:picLocks noGrp="1" noChangeAspect="1" noChangeArrowheads="1"/>
          </p:cNvPicPr>
          <p:nvPr>
            <p:ph idx="1"/>
          </p:nvPr>
        </p:nvPicPr>
        <p:blipFill>
          <a:blip r:embed="rId3" cstate="print"/>
          <a:srcRect/>
          <a:stretch>
            <a:fillRect/>
          </a:stretch>
        </p:blipFill>
        <p:spPr bwMode="auto">
          <a:xfrm>
            <a:off x="838200" y="826262"/>
            <a:ext cx="7619999" cy="4974037"/>
          </a:xfrm>
          <a:prstGeom prst="rect">
            <a:avLst/>
          </a:prstGeom>
          <a:noFill/>
        </p:spPr>
      </p:pic>
    </p:spTree>
    <p:extLst>
      <p:ext uri="{BB962C8B-B14F-4D97-AF65-F5344CB8AC3E}">
        <p14:creationId xmlns="" xmlns:p14="http://schemas.microsoft.com/office/powerpoint/2010/main" val="427793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413386-7246-4905-998A-E829FCF6169E}"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136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          Variation </a:t>
            </a:r>
            <a:r>
              <a:rPr lang="en-US" sz="3200" dirty="0"/>
              <a:t>of mass with </a:t>
            </a:r>
            <a:r>
              <a:rPr lang="en-US" sz="3200" dirty="0" smtClean="0"/>
              <a:t>velocity         </a:t>
            </a:r>
            <a:r>
              <a:rPr lang="en-US" dirty="0" smtClean="0"/>
              <a:t>Contd..</a:t>
            </a:r>
            <a:endParaRPr kumimoji="0" lang="en-US"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 name="Picture 2" descr="http://www.citycollegiate.com/relativity5.gif"/>
          <p:cNvPicPr>
            <a:picLocks noGrp="1" noChangeAspect="1" noChangeArrowheads="1"/>
          </p:cNvPicPr>
          <p:nvPr>
            <p:ph idx="1"/>
          </p:nvPr>
        </p:nvPicPr>
        <p:blipFill>
          <a:blip r:embed="rId4" cstate="print"/>
          <a:srcRect/>
          <a:stretch>
            <a:fillRect/>
          </a:stretch>
        </p:blipFill>
        <p:spPr bwMode="auto">
          <a:xfrm>
            <a:off x="3276600" y="1219200"/>
            <a:ext cx="3091578" cy="2201069"/>
          </a:xfrm>
          <a:prstGeom prst="rect">
            <a:avLst/>
          </a:prstGeom>
          <a:noFill/>
        </p:spPr>
      </p:pic>
      <p:sp>
        <p:nvSpPr>
          <p:cNvPr id="11" name="Content Placeholder 2"/>
          <p:cNvSpPr txBox="1">
            <a:spLocks/>
          </p:cNvSpPr>
          <p:nvPr/>
        </p:nvSpPr>
        <p:spPr>
          <a:xfrm>
            <a:off x="500034" y="3643314"/>
            <a:ext cx="8358246" cy="25717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r>
              <a:rPr lang="en-US" sz="2600" b="1" dirty="0" smtClean="0">
                <a:solidFill>
                  <a:schemeClr val="tx2">
                    <a:lumMod val="60000"/>
                    <a:lumOff val="40000"/>
                  </a:schemeClr>
                </a:solidFill>
                <a:latin typeface="Times New Roman" pitchFamily="18" charset="0"/>
                <a:cs typeface="Times New Roman" pitchFamily="18" charset="0"/>
              </a:rPr>
              <a:t>Inferences from above relation:</a:t>
            </a:r>
          </a:p>
          <a:p>
            <a:pPr algn="just"/>
            <a:r>
              <a:rPr lang="en-US" sz="2200" b="1" dirty="0" smtClean="0">
                <a:latin typeface="Times New Roman" pitchFamily="18" charset="0"/>
                <a:cs typeface="Times New Roman" pitchFamily="18" charset="0"/>
              </a:rPr>
              <a:t>When v &lt;&lt; c, v</a:t>
            </a:r>
            <a:r>
              <a:rPr lang="en-US" sz="2200" b="1" baseline="30000" dirty="0" smtClean="0">
                <a:latin typeface="Times New Roman" pitchFamily="18" charset="0"/>
                <a:cs typeface="Times New Roman" pitchFamily="18" charset="0"/>
              </a:rPr>
              <a:t>2</a:t>
            </a:r>
            <a:r>
              <a:rPr lang="en-US" sz="2200" b="1" dirty="0" smtClean="0">
                <a:latin typeface="Times New Roman" pitchFamily="18" charset="0"/>
                <a:cs typeface="Times New Roman" pitchFamily="18" charset="0"/>
              </a:rPr>
              <a:t>/c</a:t>
            </a:r>
            <a:r>
              <a:rPr lang="en-US" sz="2200" b="1" baseline="30000" dirty="0" smtClean="0">
                <a:latin typeface="Times New Roman" pitchFamily="18" charset="0"/>
                <a:cs typeface="Times New Roman" pitchFamily="18" charset="0"/>
              </a:rPr>
              <a:t>2</a:t>
            </a:r>
            <a:r>
              <a:rPr lang="en-US" sz="2200" b="1" dirty="0" smtClean="0">
                <a:latin typeface="Times New Roman" pitchFamily="18" charset="0"/>
                <a:cs typeface="Times New Roman" pitchFamily="18" charset="0"/>
              </a:rPr>
              <a:t> may be ignored as compared to 1, above equation gives m = m</a:t>
            </a:r>
            <a:r>
              <a:rPr lang="en-US" sz="2200" b="1" baseline="-25000" dirty="0" smtClean="0">
                <a:latin typeface="Times New Roman" pitchFamily="18" charset="0"/>
                <a:cs typeface="Times New Roman" pitchFamily="18" charset="0"/>
              </a:rPr>
              <a:t>0</a:t>
            </a:r>
            <a:r>
              <a:rPr lang="en-US" sz="2200" b="1" dirty="0" smtClean="0">
                <a:latin typeface="Times New Roman" pitchFamily="18" charset="0"/>
                <a:cs typeface="Times New Roman" pitchFamily="18" charset="0"/>
              </a:rPr>
              <a:t> </a:t>
            </a:r>
          </a:p>
          <a:p>
            <a:pPr algn="just"/>
            <a:r>
              <a:rPr lang="en-US" sz="2200" b="1" dirty="0" smtClean="0">
                <a:latin typeface="Times New Roman" pitchFamily="18" charset="0"/>
                <a:cs typeface="Times New Roman" pitchFamily="18" charset="0"/>
              </a:rPr>
              <a:t>When</a:t>
            </a:r>
          </a:p>
          <a:p>
            <a:pPr algn="just"/>
            <a:r>
              <a:rPr lang="en-US" sz="2200" b="1" dirty="0" smtClean="0">
                <a:latin typeface="Times New Roman" pitchFamily="18" charset="0"/>
                <a:cs typeface="Times New Roman" pitchFamily="18" charset="0"/>
              </a:rPr>
              <a:t> It means no material particle can travel faster than speed of light.</a:t>
            </a:r>
          </a:p>
        </p:txBody>
      </p:sp>
      <p:graphicFrame>
        <p:nvGraphicFramePr>
          <p:cNvPr id="12" name="Object 11"/>
          <p:cNvGraphicFramePr>
            <a:graphicFrameLocks noChangeAspect="1"/>
          </p:cNvGraphicFramePr>
          <p:nvPr>
            <p:extLst>
              <p:ext uri="{D42A27DB-BD31-4B8C-83A1-F6EECF244321}">
                <p14:modId xmlns="" xmlns:p14="http://schemas.microsoft.com/office/powerpoint/2010/main" val="1252817754"/>
              </p:ext>
            </p:extLst>
          </p:nvPr>
        </p:nvGraphicFramePr>
        <p:xfrm>
          <a:off x="1905001" y="4899628"/>
          <a:ext cx="1600200" cy="297180"/>
        </p:xfrm>
        <a:graphic>
          <a:graphicData uri="http://schemas.openxmlformats.org/presentationml/2006/ole">
            <p:oleObj spid="_x0000_s11338" name="Equation" r:id="rId5" imgW="888614" imgH="165028" progId="">
              <p:embed/>
            </p:oleObj>
          </a:graphicData>
        </a:graphic>
      </p:graphicFrame>
    </p:spTree>
    <p:extLst>
      <p:ext uri="{BB962C8B-B14F-4D97-AF65-F5344CB8AC3E}">
        <p14:creationId xmlns="" xmlns:p14="http://schemas.microsoft.com/office/powerpoint/2010/main" val="103516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11">
                                            <p:txEl>
                                              <p:pRg st="0" end="0"/>
                                            </p:txEl>
                                          </p:spTgt>
                                        </p:tgtEl>
                                        <p:attrNameLst>
                                          <p:attrName>style.visibility</p:attrName>
                                        </p:attrNameLst>
                                      </p:cBhvr>
                                      <p:to>
                                        <p:strVal val="visible"/>
                                      </p:to>
                                    </p:set>
                                    <p:anim calcmode="discrete" valueType="clr">
                                      <p:cBhvr override="childStyle">
                                        <p:cTn id="11" dur="80"/>
                                        <p:tgtEl>
                                          <p:spTgt spid="1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1">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11">
                                            <p:txEl>
                                              <p:pRg st="0" end="0"/>
                                            </p:txEl>
                                          </p:spTgt>
                                        </p:tgtEl>
                                        <p:attrNameLst>
                                          <p:attrName>fill.type</p:attrName>
                                        </p:attrNameLst>
                                      </p:cBhvr>
                                      <p:to>
                                        <p:strVal val="solid"/>
                                      </p:to>
                                    </p:set>
                                  </p:childTnLst>
                                </p:cTn>
                              </p:par>
                            </p:childTnLst>
                          </p:cTn>
                        </p:par>
                        <p:par>
                          <p:cTn id="14" fill="hold">
                            <p:stCondLst>
                              <p:cond delay="1660"/>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11">
                                            <p:txEl>
                                              <p:pRg st="1" end="1"/>
                                            </p:txEl>
                                          </p:spTgt>
                                        </p:tgtEl>
                                        <p:attrNameLst>
                                          <p:attrName>style.visibility</p:attrName>
                                        </p:attrNameLst>
                                      </p:cBhvr>
                                      <p:to>
                                        <p:strVal val="visible"/>
                                      </p:to>
                                    </p:set>
                                    <p:anim calcmode="discrete" valueType="clr">
                                      <p:cBhvr override="childStyle">
                                        <p:cTn id="17" dur="80"/>
                                        <p:tgtEl>
                                          <p:spTgt spid="1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1">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11">
                                            <p:txEl>
                                              <p:pRg st="1" end="1"/>
                                            </p:txEl>
                                          </p:spTgt>
                                        </p:tgtEl>
                                        <p:attrNameLst>
                                          <p:attrName>fill.type</p:attrName>
                                        </p:attrNameLst>
                                      </p:cBhvr>
                                      <p:to>
                                        <p:strVal val="solid"/>
                                      </p:to>
                                    </p:set>
                                  </p:childTnLst>
                                </p:cTn>
                              </p:par>
                            </p:childTnLst>
                          </p:cTn>
                        </p:par>
                        <p:par>
                          <p:cTn id="20" fill="hold">
                            <p:stCondLst>
                              <p:cond delay="4180"/>
                            </p:stCondLst>
                            <p:childTnLst>
                              <p:par>
                                <p:cTn id="21" presetID="27" presetClass="entr" presetSubtype="0" fill="hold" nodeType="afterEffect">
                                  <p:stCondLst>
                                    <p:cond delay="0"/>
                                  </p:stCondLst>
                                  <p:iterate type="lt">
                                    <p:tmPct val="50000"/>
                                  </p:iterate>
                                  <p:childTnLst>
                                    <p:set>
                                      <p:cBhvr>
                                        <p:cTn id="22" dur="1" fill="hold">
                                          <p:stCondLst>
                                            <p:cond delay="0"/>
                                          </p:stCondLst>
                                        </p:cTn>
                                        <p:tgtEl>
                                          <p:spTgt spid="11">
                                            <p:txEl>
                                              <p:pRg st="2" end="2"/>
                                            </p:txEl>
                                          </p:spTgt>
                                        </p:tgtEl>
                                        <p:attrNameLst>
                                          <p:attrName>style.visibility</p:attrName>
                                        </p:attrNameLst>
                                      </p:cBhvr>
                                      <p:to>
                                        <p:strVal val="visible"/>
                                      </p:to>
                                    </p:set>
                                    <p:anim calcmode="discrete" valueType="clr">
                                      <p:cBhvr override="childStyle">
                                        <p:cTn id="23" dur="80"/>
                                        <p:tgtEl>
                                          <p:spTgt spid="1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1">
                                            <p:txEl>
                                              <p:pRg st="2" end="2"/>
                                            </p:txEl>
                                          </p:spTgt>
                                        </p:tgtEl>
                                        <p:attrNameLst>
                                          <p:attrName>fillcolor</p:attrName>
                                        </p:attrNameLst>
                                      </p:cBhvr>
                                      <p:tavLst>
                                        <p:tav tm="0">
                                          <p:val>
                                            <p:clrVal>
                                              <a:schemeClr val="accent2"/>
                                            </p:clrVal>
                                          </p:val>
                                        </p:tav>
                                        <p:tav tm="50000">
                                          <p:val>
                                            <p:clrVal>
                                              <a:schemeClr val="hlink"/>
                                            </p:clrVal>
                                          </p:val>
                                        </p:tav>
                                      </p:tavLst>
                                    </p:anim>
                                    <p:set>
                                      <p:cBhvr>
                                        <p:cTn id="25" dur="80"/>
                                        <p:tgtEl>
                                          <p:spTgt spid="11">
                                            <p:txEl>
                                              <p:pRg st="2" end="2"/>
                                            </p:txEl>
                                          </p:spTgt>
                                        </p:tgtEl>
                                        <p:attrNameLst>
                                          <p:attrName>fill.type</p:attrName>
                                        </p:attrNameLst>
                                      </p:cBhvr>
                                      <p:to>
                                        <p:strVal val="solid"/>
                                      </p:to>
                                    </p:set>
                                  </p:childTnLst>
                                </p:cTn>
                              </p:par>
                            </p:childTnLst>
                          </p:cTn>
                        </p:par>
                        <p:par>
                          <p:cTn id="26" fill="hold">
                            <p:stCondLst>
                              <p:cond delay="4380"/>
                            </p:stCondLst>
                            <p:childTnLst>
                              <p:par>
                                <p:cTn id="27" presetID="27" presetClass="entr" presetSubtype="0" fill="hold" nodeType="afterEffect">
                                  <p:stCondLst>
                                    <p:cond delay="0"/>
                                  </p:stCondLst>
                                  <p:iterate type="lt">
                                    <p:tmPct val="50000"/>
                                  </p:iterate>
                                  <p:childTnLst>
                                    <p:set>
                                      <p:cBhvr>
                                        <p:cTn id="28" dur="1" fill="hold">
                                          <p:stCondLst>
                                            <p:cond delay="0"/>
                                          </p:stCondLst>
                                        </p:cTn>
                                        <p:tgtEl>
                                          <p:spTgt spid="11">
                                            <p:txEl>
                                              <p:pRg st="3" end="3"/>
                                            </p:txEl>
                                          </p:spTgt>
                                        </p:tgtEl>
                                        <p:attrNameLst>
                                          <p:attrName>style.visibility</p:attrName>
                                        </p:attrNameLst>
                                      </p:cBhvr>
                                      <p:to>
                                        <p:strVal val="visible"/>
                                      </p:to>
                                    </p:set>
                                    <p:anim calcmode="discrete" valueType="clr">
                                      <p:cBhvr override="childStyle">
                                        <p:cTn id="29" dur="80"/>
                                        <p:tgtEl>
                                          <p:spTgt spid="1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
                                            <p:txEl>
                                              <p:pRg st="3" end="3"/>
                                            </p:txEl>
                                          </p:spTgt>
                                        </p:tgtEl>
                                        <p:attrNameLst>
                                          <p:attrName>fillcolor</p:attrName>
                                        </p:attrNameLst>
                                      </p:cBhvr>
                                      <p:tavLst>
                                        <p:tav tm="0">
                                          <p:val>
                                            <p:clrVal>
                                              <a:schemeClr val="accent2"/>
                                            </p:clrVal>
                                          </p:val>
                                        </p:tav>
                                        <p:tav tm="50000">
                                          <p:val>
                                            <p:clrVal>
                                              <a:schemeClr val="hlink"/>
                                            </p:clrVal>
                                          </p:val>
                                        </p:tav>
                                      </p:tavLst>
                                    </p:anim>
                                    <p:set>
                                      <p:cBhvr>
                                        <p:cTn id="31" dur="80"/>
                                        <p:tgtEl>
                                          <p:spTgt spid="11">
                                            <p:txEl>
                                              <p:pRg st="3" end="3"/>
                                            </p:txEl>
                                          </p:spTgt>
                                        </p:tgtEl>
                                        <p:attrNameLst>
                                          <p:attrName>fill.type</p:attrName>
                                        </p:attrNameLst>
                                      </p:cBhvr>
                                      <p:to>
                                        <p:strVal val="solid"/>
                                      </p:to>
                                    </p:set>
                                  </p:childTnLst>
                                </p:cTn>
                              </p:par>
                            </p:childTnLst>
                          </p:cTn>
                        </p:par>
                        <p:par>
                          <p:cTn id="32" fill="hold">
                            <p:stCondLst>
                              <p:cond delay="6700"/>
                            </p:stCondLst>
                            <p:childTnLst>
                              <p:par>
                                <p:cTn id="33" presetID="3" presetClass="entr" presetSubtype="1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3D933E-AB30-4D2F-A870-CD1A938E2A94}"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136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          MCQs</a:t>
            </a:r>
            <a:endParaRPr kumimoji="0" lang="en-US"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57200" y="1348797"/>
            <a:ext cx="8229600" cy="2689803"/>
          </a:xfrm>
        </p:spPr>
        <p:txBody>
          <a:bodyPr/>
          <a:lstStyle/>
          <a:p>
            <a:pPr lvl="0" algn="just">
              <a:defRPr/>
            </a:pPr>
            <a:r>
              <a:rPr lang="en-US" sz="2400" b="1" dirty="0">
                <a:latin typeface="Times New Roman" pitchFamily="18" charset="0"/>
                <a:cs typeface="Times New Roman" pitchFamily="18" charset="0"/>
              </a:rPr>
              <a:t>On the surface of the earth, the mass of a man is 100 kg. When he is in rocket moving with a speed of 4.2 × 10</a:t>
            </a:r>
            <a:r>
              <a:rPr lang="en-US" sz="2400" b="1" baseline="30000" dirty="0">
                <a:latin typeface="Times New Roman" pitchFamily="18" charset="0"/>
                <a:cs typeface="Times New Roman" pitchFamily="18" charset="0"/>
              </a:rPr>
              <a:t>7</a:t>
            </a:r>
            <a:r>
              <a:rPr lang="en-US" sz="2400" b="1" dirty="0">
                <a:latin typeface="Times New Roman" pitchFamily="18" charset="0"/>
                <a:cs typeface="Times New Roman" pitchFamily="18" charset="0"/>
              </a:rPr>
              <a:t> m/s relative to the earth what will be his mass as observed by an observer in the rocket.</a:t>
            </a:r>
          </a:p>
          <a:p>
            <a:pPr marL="907542" lvl="1" indent="-514350">
              <a:buFont typeface="Arial" pitchFamily="34" charset="0"/>
              <a:buAutoNum type="alphaLcParenBoth"/>
              <a:defRPr/>
            </a:pPr>
            <a:r>
              <a:rPr lang="en-US" sz="2400" dirty="0">
                <a:latin typeface="Times New Roman" pitchFamily="18" charset="0"/>
                <a:cs typeface="Times New Roman" pitchFamily="18" charset="0"/>
              </a:rPr>
              <a:t>99 Kg          (b) 100 Kg       (c) 101 Kg      (d)none of these</a:t>
            </a:r>
          </a:p>
        </p:txBody>
      </p:sp>
    </p:spTree>
    <p:extLst>
      <p:ext uri="{BB962C8B-B14F-4D97-AF65-F5344CB8AC3E}">
        <p14:creationId xmlns="" xmlns:p14="http://schemas.microsoft.com/office/powerpoint/2010/main" val="1152880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2DEF38-5393-47DE-AE03-7E72A1FF6A7F}"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13648"/>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          Old Papers Questions</a:t>
            </a:r>
            <a:endParaRPr kumimoji="0" lang="en-US"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2" name="Content Placeholder 1"/>
          <p:cNvSpPr>
            <a:spLocks noGrp="1"/>
          </p:cNvSpPr>
          <p:nvPr>
            <p:ph idx="1"/>
          </p:nvPr>
        </p:nvSpPr>
        <p:spPr>
          <a:xfrm>
            <a:off x="479946" y="978538"/>
            <a:ext cx="8229600" cy="5071425"/>
          </a:xfrm>
        </p:spPr>
        <p:txBody>
          <a:bodyPr>
            <a:normAutofit/>
          </a:bodyPr>
          <a:lstStyle/>
          <a:p>
            <a:pPr algn="just"/>
            <a:r>
              <a:rPr lang="en-US" sz="2400" b="1" dirty="0">
                <a:latin typeface="Times New Roman" pitchFamily="18" charset="0"/>
                <a:cs typeface="Times New Roman" pitchFamily="18" charset="0"/>
              </a:rPr>
              <a:t>Deduce an expression for the variation of </a:t>
            </a:r>
            <a:r>
              <a:rPr lang="en-US" sz="2400" b="1" dirty="0" smtClean="0">
                <a:latin typeface="Times New Roman" pitchFamily="18" charset="0"/>
                <a:cs typeface="Times New Roman" pitchFamily="18" charset="0"/>
              </a:rPr>
              <a:t>mass with velocity. </a:t>
            </a:r>
            <a:r>
              <a:rPr lang="en-US" sz="2400" b="1" dirty="0" smtClean="0"/>
              <a:t>                          </a:t>
            </a:r>
            <a:r>
              <a:rPr lang="en-US" sz="2400" b="1" dirty="0" smtClean="0">
                <a:latin typeface="Times New Roman" pitchFamily="18" charset="0"/>
                <a:cs typeface="Times New Roman" pitchFamily="18" charset="0"/>
              </a:rPr>
              <a:t>[2001, 2005, 2008, 2009, 2012, 2016]</a:t>
            </a:r>
          </a:p>
          <a:p>
            <a:pPr marL="0" indent="0" algn="just">
              <a:buNone/>
            </a:pPr>
            <a:endParaRPr lang="en-US" sz="2400" b="1" dirty="0" smtClean="0">
              <a:latin typeface="Times New Roman" pitchFamily="18" charset="0"/>
              <a:cs typeface="Times New Roman" pitchFamily="18" charset="0"/>
            </a:endParaRPr>
          </a:p>
          <a:p>
            <a:pPr marL="0" indent="0" algn="just">
              <a:buNone/>
            </a:pPr>
            <a:endParaRPr lang="en-US" sz="2400" b="1" dirty="0" smtClean="0"/>
          </a:p>
          <a:p>
            <a:pPr algn="just"/>
            <a:r>
              <a:rPr lang="en-US" sz="2400" b="1" dirty="0" smtClean="0">
                <a:latin typeface="Times New Roman" pitchFamily="18" charset="0"/>
                <a:cs typeface="Times New Roman" pitchFamily="18" charset="0"/>
              </a:rPr>
              <a:t>Show </a:t>
            </a:r>
            <a:r>
              <a:rPr lang="en-US" sz="2400" b="1" dirty="0">
                <a:latin typeface="Times New Roman" pitchFamily="18" charset="0"/>
                <a:cs typeface="Times New Roman" pitchFamily="18" charset="0"/>
              </a:rPr>
              <a:t>that if the variation of mass with velocity is taken into account, the kinetic energy of a particle of rest mass </a:t>
            </a:r>
            <a:r>
              <a:rPr lang="en-US" sz="2400" b="1" i="1" dirty="0">
                <a:latin typeface="Times New Roman" pitchFamily="18" charset="0"/>
                <a:cs typeface="Times New Roman" pitchFamily="18" charset="0"/>
              </a:rPr>
              <a:t>m</a:t>
            </a:r>
            <a:r>
              <a:rPr lang="en-US" sz="2400" b="1" i="1" baseline="-25000" dirty="0">
                <a:latin typeface="Times New Roman" pitchFamily="18" charset="0"/>
                <a:cs typeface="Times New Roman" pitchFamily="18" charset="0"/>
              </a:rPr>
              <a:t>0</a:t>
            </a:r>
            <a:r>
              <a:rPr lang="en-US" sz="2400" b="1" dirty="0">
                <a:latin typeface="Times New Roman" pitchFamily="18" charset="0"/>
                <a:cs typeface="Times New Roman" pitchFamily="18" charset="0"/>
              </a:rPr>
              <a:t> and moving with w velocity </a:t>
            </a:r>
            <a:r>
              <a:rPr lang="en-US" sz="2400" b="1" i="1" dirty="0">
                <a:latin typeface="Times New Roman" pitchFamily="18" charset="0"/>
                <a:cs typeface="Times New Roman" pitchFamily="18" charset="0"/>
              </a:rPr>
              <a:t>v</a:t>
            </a:r>
            <a:r>
              <a:rPr lang="en-US" sz="2400" b="1" dirty="0">
                <a:latin typeface="Times New Roman" pitchFamily="18" charset="0"/>
                <a:cs typeface="Times New Roman" pitchFamily="18" charset="0"/>
              </a:rPr>
              <a:t> is given as – </a:t>
            </a:r>
          </a:p>
          <a:p>
            <a:pPr algn="just">
              <a:buNone/>
            </a:pP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[2003, 2006, 2009, 2013]</a:t>
            </a:r>
          </a:p>
          <a:p>
            <a:endParaRPr lang="en-US" dirty="0"/>
          </a:p>
        </p:txBody>
      </p:sp>
      <p:graphicFrame>
        <p:nvGraphicFramePr>
          <p:cNvPr id="13" name="Object 12"/>
          <p:cNvGraphicFramePr>
            <a:graphicFrameLocks noChangeAspect="1"/>
          </p:cNvGraphicFramePr>
          <p:nvPr>
            <p:extLst>
              <p:ext uri="{D42A27DB-BD31-4B8C-83A1-F6EECF244321}">
                <p14:modId xmlns="" xmlns:p14="http://schemas.microsoft.com/office/powerpoint/2010/main" val="3883990254"/>
              </p:ext>
            </p:extLst>
          </p:nvPr>
        </p:nvGraphicFramePr>
        <p:xfrm>
          <a:off x="2055766" y="3886200"/>
          <a:ext cx="3186112" cy="1255713"/>
        </p:xfrm>
        <a:graphic>
          <a:graphicData uri="http://schemas.openxmlformats.org/presentationml/2006/ole">
            <p:oleObj spid="_x0000_s14381" name="Equation" r:id="rId4" imgW="1651000" imgH="558800" progId="">
              <p:embed/>
            </p:oleObj>
          </a:graphicData>
        </a:graphic>
      </p:graphicFrame>
    </p:spTree>
    <p:extLst>
      <p:ext uri="{BB962C8B-B14F-4D97-AF65-F5344CB8AC3E}">
        <p14:creationId xmlns="" xmlns:p14="http://schemas.microsoft.com/office/powerpoint/2010/main" val="172336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23775"/>
            <a:ext cx="8229600" cy="4525963"/>
          </a:xfrm>
        </p:spPr>
        <p:txBody>
          <a:bodyPr>
            <a:normAutofit/>
          </a:bodyPr>
          <a:lstStyle/>
          <a:p>
            <a:pPr algn="just"/>
            <a:r>
              <a:rPr lang="en-US" sz="2600" b="1" dirty="0" smtClean="0">
                <a:latin typeface="Arial" panose="020B0604020202020204" pitchFamily="34" charset="0"/>
                <a:cs typeface="Arial" panose="020B0604020202020204" pitchFamily="34" charset="0"/>
              </a:rPr>
              <a:t>What are the Einstein’s postulates of Special </a:t>
            </a:r>
            <a:r>
              <a:rPr lang="en-US" sz="2600" b="1" dirty="0">
                <a:latin typeface="Arial" panose="020B0604020202020204" pitchFamily="34" charset="0"/>
                <a:cs typeface="Arial" panose="020B0604020202020204" pitchFamily="34" charset="0"/>
              </a:rPr>
              <a:t>T</a:t>
            </a:r>
            <a:r>
              <a:rPr lang="en-US" sz="2600" b="1" dirty="0" smtClean="0">
                <a:latin typeface="Arial" panose="020B0604020202020204" pitchFamily="34" charset="0"/>
                <a:cs typeface="Arial" panose="020B0604020202020204" pitchFamily="34" charset="0"/>
              </a:rPr>
              <a:t>heory of Relativity ?</a:t>
            </a:r>
          </a:p>
          <a:p>
            <a:pPr algn="just"/>
            <a:r>
              <a:rPr lang="en-US" sz="2600" b="1" dirty="0" smtClean="0">
                <a:latin typeface="Arial" panose="020B0604020202020204" pitchFamily="34" charset="0"/>
                <a:cs typeface="Arial" panose="020B0604020202020204" pitchFamily="34" charset="0"/>
              </a:rPr>
              <a:t>What was the reason to develop the Lorentz’s transformation equations?</a:t>
            </a:r>
          </a:p>
          <a:p>
            <a:pPr algn="just"/>
            <a:r>
              <a:rPr lang="en-US" sz="2600" b="1" dirty="0" smtClean="0">
                <a:latin typeface="Arial" panose="020B0604020202020204" pitchFamily="34" charset="0"/>
                <a:cs typeface="Arial" panose="020B0604020202020204" pitchFamily="34" charset="0"/>
              </a:rPr>
              <a:t>What do you understand by Length contraction and Time dilation?</a:t>
            </a:r>
            <a:endParaRPr lang="en-US" sz="2600" b="1" dirty="0">
              <a:latin typeface="Arial" panose="020B0604020202020204" pitchFamily="34" charset="0"/>
              <a:cs typeface="Arial" panose="020B0604020202020204" pitchFamily="34" charset="0"/>
            </a:endParaRPr>
          </a:p>
          <a:p>
            <a:pPr algn="just"/>
            <a:r>
              <a:rPr lang="en-US" sz="2600" b="1" dirty="0" smtClean="0">
                <a:latin typeface="Arial" panose="020B0604020202020204" pitchFamily="34" charset="0"/>
                <a:cs typeface="Arial" panose="020B0604020202020204" pitchFamily="34" charset="0"/>
              </a:rPr>
              <a:t>Derive relativistic velocity addition theorem.</a:t>
            </a:r>
          </a:p>
          <a:p>
            <a:pPr algn="just"/>
            <a:r>
              <a:rPr lang="en-US" sz="2600" b="1" dirty="0" smtClean="0">
                <a:latin typeface="Arial" panose="020B0604020202020204" pitchFamily="34" charset="0"/>
                <a:cs typeface="Arial" panose="020B0604020202020204" pitchFamily="34" charset="0"/>
              </a:rPr>
              <a:t>Show that no material particle can attain the speed of light.</a:t>
            </a:r>
            <a:endParaRPr lang="en-US" sz="26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8481E4F8-1145-4571-B2CC-9D30D113B315}"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Weekly</a:t>
            </a:r>
            <a:r>
              <a:rPr kumimoji="0" lang="en-US" sz="3200" b="0" i="0" u="none" strike="noStrike" kern="1200" cap="none" spc="0" normalizeH="0" noProof="0" dirty="0" smtClean="0">
                <a:ln>
                  <a:noFill/>
                </a:ln>
                <a:solidFill>
                  <a:schemeClr val="dk1"/>
                </a:solidFill>
                <a:effectLst/>
                <a:uLnTx/>
                <a:uFillTx/>
                <a:latin typeface="+mn-lt"/>
                <a:ea typeface="+mn-ea"/>
                <a:cs typeface="+mn-cs"/>
              </a:rPr>
              <a:t> Assignment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33224019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r>
              <a:rPr lang="en-US" sz="3600" dirty="0" smtClean="0">
                <a:solidFill>
                  <a:schemeClr val="tx1"/>
                </a:solidFill>
                <a:latin typeface="Arial Black" panose="020B0A04020102020204" pitchFamily="34" charset="0"/>
              </a:rPr>
              <a:t>Relativistic Mechanics</a:t>
            </a:r>
          </a:p>
          <a:p>
            <a:endParaRPr lang="en-US" sz="2000" dirty="0" smtClean="0">
              <a:solidFill>
                <a:schemeClr val="tx1"/>
              </a:solidFill>
              <a:latin typeface="Arial Black" panose="020B0A04020102020204" pitchFamily="34" charset="0"/>
            </a:endParaRPr>
          </a:p>
          <a:p>
            <a:r>
              <a:rPr lang="en-US" sz="2400" dirty="0" smtClean="0">
                <a:solidFill>
                  <a:schemeClr val="tx1"/>
                </a:solidFill>
                <a:latin typeface="Arial Black" panose="020B0A04020102020204" pitchFamily="34" charset="0"/>
              </a:rPr>
              <a:t>Lecture - 9</a:t>
            </a:r>
            <a:endParaRPr lang="en-US" sz="2400" dirty="0">
              <a:solidFill>
                <a:schemeClr val="tx1"/>
              </a:solidFill>
              <a:latin typeface="Arial Black" panose="020B0A04020102020204" pitchFamily="34" charset="0"/>
            </a:endParaRPr>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1CF4C644-E3BE-4260-8769-84638F809340}" type="datetime1">
              <a:rPr lang="en-US" smtClean="0"/>
              <a:pPr/>
              <a:t>12/23/2020</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96</a:t>
            </a:fld>
            <a:endParaRPr lang="en-US"/>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smtClean="0">
                <a:ln>
                  <a:noFill/>
                </a:ln>
                <a:solidFill>
                  <a:schemeClr val="tx1"/>
                </a:solidFill>
                <a:effectLst/>
                <a:uLnTx/>
                <a:uFillTx/>
                <a:latin typeface="+mn-lt"/>
                <a:ea typeface="+mn-ea"/>
                <a:cs typeface="+mn-cs"/>
              </a:rPr>
              <a:t>Unit:</a:t>
            </a:r>
            <a:r>
              <a:rPr kumimoji="0" lang="en-US" sz="2500" b="0" i="0" u="none" strike="noStrike" kern="1200" cap="none" spc="0" normalizeH="0" noProof="0" dirty="0" smtClean="0">
                <a:ln>
                  <a:noFill/>
                </a:ln>
                <a:solidFill>
                  <a:schemeClr val="tx1"/>
                </a:solidFill>
                <a:effectLst/>
                <a:uLnTx/>
                <a:uFillTx/>
                <a:latin typeface="+mn-lt"/>
                <a:ea typeface="+mn-ea"/>
                <a:cs typeface="+mn-cs"/>
              </a:rPr>
              <a:t> </a:t>
            </a:r>
            <a:r>
              <a:rPr lang="en-US" sz="2500" dirty="0">
                <a:solidFill>
                  <a:schemeClr val="tx1"/>
                </a:solidFill>
              </a:rPr>
              <a:t>I</a:t>
            </a:r>
            <a:endParaRPr kumimoji="0" lang="en-US" sz="2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Footer Placeholder 12"/>
          <p:cNvSpPr>
            <a:spLocks noGrp="1"/>
          </p:cNvSpPr>
          <p:nvPr>
            <p:ph type="ftr" sz="quarter" idx="11"/>
          </p:nvPr>
        </p:nvSpPr>
        <p:spPr>
          <a:xfrm>
            <a:off x="2286000" y="6248400"/>
            <a:ext cx="5029200" cy="365125"/>
          </a:xfrm>
        </p:spPr>
        <p:txBody>
          <a:bodyPr/>
          <a:lstStyle/>
          <a:p>
            <a:r>
              <a:rPr lang="en-US" smtClean="0"/>
              <a:t>Anurag Tyagi                Physics (KAS-101/201)                         Unit-I</a:t>
            </a:r>
            <a:endParaRPr lang="en-US" dirty="0"/>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Subject</a:t>
            </a:r>
            <a:r>
              <a:rPr kumimoji="0" lang="en-US" sz="2000" b="0" i="0" u="none" strike="noStrike" kern="1200" cap="none" spc="0" normalizeH="0" noProof="0" dirty="0" smtClean="0">
                <a:ln>
                  <a:noFill/>
                </a:ln>
                <a:solidFill>
                  <a:schemeClr val="tx1"/>
                </a:solidFill>
                <a:effectLst/>
                <a:uLnTx/>
                <a:uFillTx/>
                <a:latin typeface="+mn-lt"/>
                <a:ea typeface="+mn-ea"/>
                <a:cs typeface="+mn-cs"/>
              </a:rPr>
              <a:t> Name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aseline="0" dirty="0" smtClean="0">
                <a:solidFill>
                  <a:schemeClr val="tx1"/>
                </a:solidFill>
              </a:rPr>
              <a:t>Physics</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noProof="0" dirty="0" smtClean="0">
                <a:ln>
                  <a:noFill/>
                </a:ln>
                <a:solidFill>
                  <a:schemeClr val="tx1"/>
                </a:solidFill>
                <a:effectLst/>
                <a:uLnTx/>
                <a:uFillTx/>
                <a:latin typeface="+mn-lt"/>
                <a:ea typeface="+mn-ea"/>
                <a:cs typeface="+mn-cs"/>
              </a:rPr>
              <a:t/>
            </a:r>
            <a:br>
              <a:rPr kumimoji="0" lang="en-US" sz="2000" b="0" i="0" u="none" strike="noStrike" kern="1200" cap="none" spc="0" normalizeH="0" noProof="0" dirty="0" smtClean="0">
                <a:ln>
                  <a:noFill/>
                </a:ln>
                <a:solidFill>
                  <a:schemeClr val="tx1"/>
                </a:solidFill>
                <a:effectLst/>
                <a:uLnTx/>
                <a:uFillTx/>
                <a:latin typeface="+mn-lt"/>
                <a:ea typeface="+mn-ea"/>
                <a:cs typeface="+mn-cs"/>
              </a:rPr>
            </a:br>
            <a:r>
              <a:rPr kumimoji="0" lang="en-US" sz="2000" b="0" i="0" u="none" strike="noStrike" kern="1200" cap="none" spc="0" normalizeH="0" noProof="0" dirty="0" smtClean="0">
                <a:ln>
                  <a:noFill/>
                </a:ln>
                <a:solidFill>
                  <a:schemeClr val="tx1"/>
                </a:solidFill>
                <a:effectLst/>
                <a:uLnTx/>
                <a:uFillTx/>
                <a:latin typeface="+mn-lt"/>
                <a:ea typeface="+mn-ea"/>
                <a:cs typeface="+mn-cs"/>
              </a:rPr>
              <a:t>B Tech I</a:t>
            </a:r>
            <a:r>
              <a:rPr lang="en-US" sz="2000" baseline="30000" dirty="0" err="1" smtClean="0">
                <a:solidFill>
                  <a:schemeClr val="tx1"/>
                </a:solidFill>
              </a:rPr>
              <a:t>st</a:t>
            </a:r>
            <a:r>
              <a:rPr kumimoji="0" lang="en-US" sz="2000" b="0" i="0" u="none" strike="noStrike" kern="1200" cap="none" spc="0" normalizeH="0" noProof="0" dirty="0" smtClean="0">
                <a:ln>
                  <a:noFill/>
                </a:ln>
                <a:solidFill>
                  <a:schemeClr val="tx1"/>
                </a:solidFill>
                <a:effectLst/>
                <a:uLnTx/>
                <a:uFillTx/>
                <a:latin typeface="+mn-lt"/>
                <a:ea typeface="+mn-ea"/>
                <a:cs typeface="+mn-cs"/>
              </a:rPr>
              <a:t> year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Subtitle 2"/>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err="1" smtClean="0">
                <a:solidFill>
                  <a:schemeClr val="tx1"/>
                </a:solidFill>
              </a:rPr>
              <a:t>Anurag</a:t>
            </a:r>
            <a:r>
              <a:rPr lang="en-US" sz="2400" dirty="0" smtClean="0">
                <a:solidFill>
                  <a:schemeClr val="tx1"/>
                </a:solidFill>
              </a:rPr>
              <a:t> </a:t>
            </a:r>
            <a:r>
              <a:rPr lang="en-US" sz="2400" dirty="0" err="1" smtClean="0">
                <a:solidFill>
                  <a:schemeClr val="tx1"/>
                </a:solidFill>
              </a:rPr>
              <a:t>Tyagi</a:t>
            </a:r>
            <a:endParaRPr lang="en-US" sz="2400"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noProof="0" dirty="0" smtClean="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aseline="0" dirty="0" smtClean="0">
                <a:solidFill>
                  <a:schemeClr val="tx1"/>
                </a:solidFill>
              </a:rPr>
              <a:t>Department of Physics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37665453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Clr>
                <a:schemeClr val="tx1"/>
              </a:buClr>
              <a:buSzPct val="80000"/>
            </a:pPr>
            <a:r>
              <a:rPr lang="en-US" sz="2400" dirty="0" smtClean="0"/>
              <a:t>To </a:t>
            </a:r>
            <a:r>
              <a:rPr lang="en-US" sz="2400" dirty="0"/>
              <a:t>provide the knowledge of </a:t>
            </a:r>
            <a:r>
              <a:rPr lang="en-US" sz="2400" dirty="0" smtClean="0"/>
              <a:t>Einstein’s mass energy relation.</a:t>
            </a:r>
            <a:endParaRPr lang="en-US" sz="2400" dirty="0"/>
          </a:p>
          <a:p>
            <a:pPr marL="0" indent="0" algn="just">
              <a:buNone/>
            </a:pPr>
            <a:endParaRPr lang="en-US" sz="2400" dirty="0" smtClean="0"/>
          </a:p>
          <a:p>
            <a:pPr algn="just"/>
            <a:endParaRPr lang="en-US" sz="2400" dirty="0"/>
          </a:p>
        </p:txBody>
      </p:sp>
      <p:sp>
        <p:nvSpPr>
          <p:cNvPr id="4" name="Date Placeholder 3"/>
          <p:cNvSpPr>
            <a:spLocks noGrp="1"/>
          </p:cNvSpPr>
          <p:nvPr>
            <p:ph type="dt" sz="half" idx="10"/>
          </p:nvPr>
        </p:nvSpPr>
        <p:spPr/>
        <p:txBody>
          <a:bodyPr/>
          <a:lstStyle/>
          <a:p>
            <a:fld id="{17C748B0-3F62-4412-A4B2-2B3518E2E935}" type="datetime1">
              <a:rPr lang="en-US" smtClean="0"/>
              <a:pPr/>
              <a:t>12/23/2020</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18036351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Autofit/>
          </a:bodyPr>
          <a:lstStyle/>
          <a:p>
            <a:pPr marL="0" indent="0">
              <a:buNone/>
            </a:pPr>
            <a:r>
              <a:rPr lang="en-US" sz="2400" dirty="0"/>
              <a:t>After </a:t>
            </a:r>
            <a:r>
              <a:rPr lang="en-US" sz="2400" dirty="0" smtClean="0"/>
              <a:t>completion of the topic </a:t>
            </a:r>
            <a:r>
              <a:rPr lang="en-US" sz="2400" dirty="0"/>
              <a:t>students are</a:t>
            </a:r>
            <a:r>
              <a:rPr lang="en-US" sz="2400" dirty="0" smtClean="0"/>
              <a:t>;</a:t>
            </a:r>
          </a:p>
          <a:p>
            <a:pPr algn="just"/>
            <a:r>
              <a:rPr lang="en-US" sz="2400" dirty="0" smtClean="0"/>
              <a:t>Able to solve the problems of mass energy relation.</a:t>
            </a:r>
          </a:p>
        </p:txBody>
      </p:sp>
      <p:sp>
        <p:nvSpPr>
          <p:cNvPr id="4" name="Date Placeholder 3"/>
          <p:cNvSpPr>
            <a:spLocks noGrp="1"/>
          </p:cNvSpPr>
          <p:nvPr>
            <p:ph type="dt" sz="half" idx="10"/>
          </p:nvPr>
        </p:nvSpPr>
        <p:spPr/>
        <p:txBody>
          <a:bodyPr/>
          <a:lstStyle/>
          <a:p>
            <a:fld id="{25E74BD9-1CCB-4310-BA94-A3CFC67F8C21}"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t>Topic</a:t>
            </a:r>
            <a:r>
              <a:rPr kumimoji="0" lang="en-US" sz="2400" b="0" i="0" u="none" strike="noStrike" kern="1200" cap="none" spc="0" normalizeH="0" noProof="0" dirty="0" smtClean="0">
                <a:ln>
                  <a:noFill/>
                </a:ln>
                <a:solidFill>
                  <a:schemeClr val="dk1"/>
                </a:solidFill>
                <a:effectLst/>
                <a:uLnTx/>
                <a:uFillTx/>
                <a:latin typeface="+mn-lt"/>
                <a:ea typeface="+mn-ea"/>
                <a:cs typeface="+mn-cs"/>
              </a:rPr>
              <a:t> Outcome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5998615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458200" cy="914400"/>
          </a:xfrm>
        </p:spPr>
        <p:txBody>
          <a:bodyPr>
            <a:noAutofit/>
          </a:bodyPr>
          <a:lstStyle/>
          <a:p>
            <a:r>
              <a:rPr lang="en-US" sz="2400" b="1" dirty="0" smtClean="0">
                <a:solidFill>
                  <a:srgbClr val="7030A0"/>
                </a:solidFill>
                <a:latin typeface="Arial" panose="020B0604020202020204" pitchFamily="34" charset="0"/>
                <a:cs typeface="Arial" panose="020B0604020202020204" pitchFamily="34" charset="0"/>
              </a:rPr>
              <a:t>Variation of mass with relativistic velocity </a:t>
            </a:r>
          </a:p>
          <a:p>
            <a:endParaRPr lang="en-US" sz="2400" b="1"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AFEA88F1-91FB-465A-AA17-5CEEFF00014F}" type="datetime1">
              <a:rPr lang="en-US" smtClean="0"/>
              <a:pPr/>
              <a:t>12/23/2020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Anurag Tyagi                Physics (KAS-101/201)                         Unit-I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noProof="0" dirty="0" smtClean="0"/>
              <a:t>Recap</a:t>
            </a:r>
            <a:endParaRPr kumimoji="0" lang="en-US" sz="3200" b="0"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 xmlns:p14="http://schemas.microsoft.com/office/powerpoint/2010/main" val="29344310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F8BDF31CAE104FBDFC53D7A277FE45" ma:contentTypeVersion="4" ma:contentTypeDescription="Create a new document." ma:contentTypeScope="" ma:versionID="2a6e6de468f9566fcf61cffd64d5175d">
  <xsd:schema xmlns:xsd="http://www.w3.org/2001/XMLSchema" xmlns:xs="http://www.w3.org/2001/XMLSchema" xmlns:p="http://schemas.microsoft.com/office/2006/metadata/properties" xmlns:ns2="be8b4c7f-76bd-418f-88b2-c20b5ab2eece" targetNamespace="http://schemas.microsoft.com/office/2006/metadata/properties" ma:root="true" ma:fieldsID="70dc0e154f6852d9cad7bb1cb5bf3396" ns2:_="">
    <xsd:import namespace="be8b4c7f-76bd-418f-88b2-c20b5ab2eec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4c7f-76bd-418f-88b2-c20b5ab2e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E84EC4-F740-4CB8-A82B-B22255273BA8}"/>
</file>

<file path=customXml/itemProps2.xml><?xml version="1.0" encoding="utf-8"?>
<ds:datastoreItem xmlns:ds="http://schemas.openxmlformats.org/officeDocument/2006/customXml" ds:itemID="{62D921A0-0436-46B8-AFE4-BF1F2B91043F}"/>
</file>

<file path=customXml/itemProps3.xml><?xml version="1.0" encoding="utf-8"?>
<ds:datastoreItem xmlns:ds="http://schemas.openxmlformats.org/officeDocument/2006/customXml" ds:itemID="{F1727B5C-6C06-467D-B05B-BBE178C54332}"/>
</file>

<file path=docProps/app.xml><?xml version="1.0" encoding="utf-8"?>
<Properties xmlns="http://schemas.openxmlformats.org/officeDocument/2006/extended-properties" xmlns:vt="http://schemas.openxmlformats.org/officeDocument/2006/docPropsVTypes">
  <TotalTime>980</TotalTime>
  <Words>4075</Words>
  <Application>Microsoft Office PowerPoint</Application>
  <PresentationFormat>On-screen Show (4:3)</PresentationFormat>
  <Paragraphs>1081</Paragraphs>
  <Slides>117</Slides>
  <Notes>11</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117</vt:i4>
      </vt:variant>
    </vt:vector>
  </HeadingPairs>
  <TitlesOfParts>
    <vt:vector size="119" baseType="lpstr">
      <vt:lpstr>Office Theme</vt:lpstr>
      <vt:lpstr>Equation</vt:lpstr>
      <vt:lpstr>Noida Institute of Engineering and Technology, Greater Noida</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Noida Institute of Engineering and Technology, Greater Noida</vt:lpstr>
      <vt:lpstr>Slide 15</vt:lpstr>
      <vt:lpstr>Slide 16</vt:lpstr>
      <vt:lpstr>Slide 17</vt:lpstr>
      <vt:lpstr>Slide 18</vt:lpstr>
      <vt:lpstr>Slide 19</vt:lpstr>
      <vt:lpstr>Slide 20</vt:lpstr>
      <vt:lpstr>Slide 21</vt:lpstr>
      <vt:lpstr>Slide 22</vt:lpstr>
      <vt:lpstr>Slide 23</vt:lpstr>
      <vt:lpstr>Noida Institute of Engineering and Technology, Greater Noida</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Noida Institute of Engineering and Technology, Greater Noida</vt:lpstr>
      <vt:lpstr>Slide 39</vt:lpstr>
      <vt:lpstr>Slide 40</vt:lpstr>
      <vt:lpstr>Slide 41</vt:lpstr>
      <vt:lpstr>Slide 42</vt:lpstr>
      <vt:lpstr>Slide 43</vt:lpstr>
      <vt:lpstr>Slide 44</vt:lpstr>
      <vt:lpstr>Slide 45</vt:lpstr>
      <vt:lpstr>Slide 46</vt:lpstr>
      <vt:lpstr>Slide 47</vt:lpstr>
      <vt:lpstr>Slide 48</vt:lpstr>
      <vt:lpstr>Noida Institute of Engineering and Technology, Greater Noida</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Noida Institute of Engineering and Technology, Greater Noida</vt:lpstr>
      <vt:lpstr>Slide 69</vt:lpstr>
      <vt:lpstr>Slide 70</vt:lpstr>
      <vt:lpstr>Slide 71</vt:lpstr>
      <vt:lpstr>Slide 72</vt:lpstr>
      <vt:lpstr>Slide 73</vt:lpstr>
      <vt:lpstr>Slide 74</vt:lpstr>
      <vt:lpstr>Slide 75</vt:lpstr>
      <vt:lpstr>Slide 76</vt:lpstr>
      <vt:lpstr>Slide 77</vt:lpstr>
      <vt:lpstr>Noida Institute of Engineering and Technology, Greater Noida</vt:lpstr>
      <vt:lpstr>Slide 79</vt:lpstr>
      <vt:lpstr>Slide 80</vt:lpstr>
      <vt:lpstr>Slide 81</vt:lpstr>
      <vt:lpstr>Slide 82</vt:lpstr>
      <vt:lpstr>Slide 83</vt:lpstr>
      <vt:lpstr>Slide 84</vt:lpstr>
      <vt:lpstr>Slide 85</vt:lpstr>
      <vt:lpstr>Noida Institute of Engineering and Technology, Greater Noida</vt:lpstr>
      <vt:lpstr>Slide 87</vt:lpstr>
      <vt:lpstr>Slide 88</vt:lpstr>
      <vt:lpstr>Slide 89</vt:lpstr>
      <vt:lpstr>Slide 90</vt:lpstr>
      <vt:lpstr>Slide 91</vt:lpstr>
      <vt:lpstr>Slide 92</vt:lpstr>
      <vt:lpstr>Slide 93</vt:lpstr>
      <vt:lpstr>Slide 94</vt:lpstr>
      <vt:lpstr>Slide 95</vt:lpstr>
      <vt:lpstr>Noida Institute of Engineering and Technology, Greater Noida</vt:lpstr>
      <vt:lpstr>Slide 97</vt:lpstr>
      <vt:lpstr>Slide 98</vt:lpstr>
      <vt:lpstr>Slide 99</vt:lpstr>
      <vt:lpstr>Slide 100</vt:lpstr>
      <vt:lpstr>Slide 101</vt:lpstr>
      <vt:lpstr>Slide 102</vt:lpstr>
      <vt:lpstr>Noida Institute of Engineering and Technology, Greater Noida</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user</cp:lastModifiedBy>
  <cp:revision>197</cp:revision>
  <dcterms:created xsi:type="dcterms:W3CDTF">2006-08-16T00:00:00Z</dcterms:created>
  <dcterms:modified xsi:type="dcterms:W3CDTF">2020-12-23T07:24:07Z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0x0101007FF8BDF31CAE104FBDFC53D7A277FE45</vt:lpwstr>
  </property>
</Properties>
</file>